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 id="2147483732" r:id="rId3"/>
  </p:sldMasterIdLst>
  <p:sldIdLst>
    <p:sldId id="347" r:id="rId4"/>
    <p:sldId id="365" r:id="rId5"/>
    <p:sldId id="371" r:id="rId6"/>
    <p:sldId id="378" r:id="rId7"/>
    <p:sldId id="359" r:id="rId8"/>
    <p:sldId id="377" r:id="rId9"/>
    <p:sldId id="358" r:id="rId10"/>
    <p:sldId id="360" r:id="rId11"/>
    <p:sldId id="362" r:id="rId12"/>
    <p:sldId id="363" r:id="rId13"/>
    <p:sldId id="364" r:id="rId14"/>
    <p:sldId id="351" r:id="rId15"/>
    <p:sldId id="311" r:id="rId16"/>
    <p:sldId id="350" r:id="rId17"/>
    <p:sldId id="352" r:id="rId18"/>
    <p:sldId id="355" r:id="rId19"/>
    <p:sldId id="354" r:id="rId20"/>
    <p:sldId id="353" r:id="rId21"/>
    <p:sldId id="356" r:id="rId22"/>
    <p:sldId id="381" r:id="rId23"/>
    <p:sldId id="379" r:id="rId24"/>
    <p:sldId id="357" r:id="rId25"/>
    <p:sldId id="380" r:id="rId26"/>
    <p:sldId id="382" r:id="rId27"/>
    <p:sldId id="373" r:id="rId28"/>
    <p:sldId id="376" r:id="rId29"/>
    <p:sldId id="374" r:id="rId30"/>
    <p:sldId id="375" r:id="rId31"/>
    <p:sldId id="367" r:id="rId32"/>
    <p:sldId id="368" r:id="rId33"/>
    <p:sldId id="372"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showGuides="1">
      <p:cViewPr varScale="1">
        <p:scale>
          <a:sx n="71" d="100"/>
          <a:sy n="71" d="100"/>
        </p:scale>
        <p:origin x="834" y="78"/>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388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763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17579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6142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95445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88163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97030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0116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3676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18197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725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891068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83297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8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772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224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6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 id="2147483714" r:id="rId15"/>
    <p:sldLayoutId id="214748371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8622922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www.ijcstjournal.org/volume-7/issue-1/IJCST-V7I1P4.pdf" TargetMode="External"/><Relationship Id="rId7" Type="http://schemas.openxmlformats.org/officeDocument/2006/relationships/hyperlink" Target="https://javaee.github.io/javaee-spec/javadocs/" TargetMode="External"/><Relationship Id="rId2" Type="http://schemas.openxmlformats.org/officeDocument/2006/relationships/image" Target="../media/image50.gif"/><Relationship Id="rId1" Type="http://schemas.openxmlformats.org/officeDocument/2006/relationships/slideLayout" Target="../slideLayouts/slideLayout24.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2231999" y="3310147"/>
            <a:ext cx="5656729" cy="1015663"/>
          </a:xfrm>
          <a:prstGeom prst="rect">
            <a:avLst/>
          </a:prstGeom>
          <a:noFill/>
        </p:spPr>
        <p:txBody>
          <a:bodyPr wrap="square" rtlCol="0" anchor="ctr">
            <a:spAutoFit/>
          </a:bodyPr>
          <a:lstStyle/>
          <a:p>
            <a:pPr algn="r"/>
            <a:r>
              <a:rPr lang="en-US" sz="6000" b="1" dirty="0">
                <a:solidFill>
                  <a:srgbClr val="FFC000"/>
                </a:solidFill>
                <a:latin typeface="+mj-lt"/>
              </a:rPr>
              <a:t>Dairy Express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4306901" y="4596930"/>
            <a:ext cx="4826753" cy="1200329"/>
          </a:xfrm>
          <a:prstGeom prst="rect">
            <a:avLst/>
          </a:prstGeom>
          <a:noFill/>
        </p:spPr>
        <p:txBody>
          <a:bodyPr wrap="square" rtlCol="0" anchor="ctr">
            <a:spAutoFit/>
          </a:bodyPr>
          <a:lstStyle/>
          <a:p>
            <a:r>
              <a:rPr lang="en-GB" altLang="ko-KR" sz="2400" dirty="0">
                <a:solidFill>
                  <a:schemeClr val="accent1">
                    <a:lumMod val="75000"/>
                  </a:schemeClr>
                </a:solidFill>
                <a:cs typeface="Arial" pitchFamily="34" charset="0"/>
              </a:rPr>
              <a:t>Presented By-</a:t>
            </a:r>
          </a:p>
          <a:p>
            <a:pPr>
              <a:buFont typeface="Arial" pitchFamily="34" charset="0"/>
              <a:buChar char="•"/>
            </a:pPr>
            <a:r>
              <a:rPr lang="en-GB" altLang="ko-KR" sz="2400" dirty="0">
                <a:solidFill>
                  <a:schemeClr val="accent1">
                    <a:lumMod val="75000"/>
                  </a:schemeClr>
                </a:solidFill>
                <a:cs typeface="Arial" pitchFamily="34" charset="0"/>
              </a:rPr>
              <a:t> Mahendra Kolhe(229042)</a:t>
            </a:r>
          </a:p>
          <a:p>
            <a:pPr>
              <a:buFont typeface="Arial" pitchFamily="34" charset="0"/>
              <a:buChar char="•"/>
            </a:pPr>
            <a:r>
              <a:rPr lang="en-GB" altLang="ko-KR" sz="2400" dirty="0">
                <a:solidFill>
                  <a:schemeClr val="accent1">
                    <a:lumMod val="75000"/>
                  </a:schemeClr>
                </a:solidFill>
                <a:cs typeface="Arial" pitchFamily="34" charset="0"/>
              </a:rPr>
              <a:t> Sujay Mathane (229099)</a:t>
            </a:r>
            <a:endParaRPr lang="ko-KR" altLang="en-US" sz="2400" dirty="0">
              <a:solidFill>
                <a:schemeClr val="accent1">
                  <a:lumMod val="75000"/>
                </a:schemeClr>
              </a:solidFill>
              <a:cs typeface="Arial" pitchFamily="34" charset="0"/>
            </a:endParaRPr>
          </a:p>
        </p:txBody>
      </p:sp>
      <p:pic>
        <p:nvPicPr>
          <p:cNvPr id="12" name="Picture 3"/>
          <p:cNvPicPr>
            <a:picLocks noChangeAspect="1" noChangeArrowheads="1"/>
          </p:cNvPicPr>
          <p:nvPr/>
        </p:nvPicPr>
        <p:blipFill>
          <a:blip r:embed="rId2"/>
          <a:srcRect/>
          <a:stretch>
            <a:fillRect/>
          </a:stretch>
        </p:blipFill>
        <p:spPr bwMode="auto">
          <a:xfrm>
            <a:off x="4743363" y="1931031"/>
            <a:ext cx="1566757" cy="1373238"/>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4034224" y="216991"/>
            <a:ext cx="2985034" cy="1200330"/>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97643" y="7154"/>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5" name="TextBox 4"/>
          <p:cNvSpPr txBox="1"/>
          <p:nvPr/>
        </p:nvSpPr>
        <p:spPr>
          <a:xfrm>
            <a:off x="2455818" y="1436915"/>
            <a:ext cx="1274708" cy="369332"/>
          </a:xfrm>
          <a:prstGeom prst="rect">
            <a:avLst/>
          </a:prstGeom>
          <a:noFill/>
        </p:spPr>
        <p:txBody>
          <a:bodyPr wrap="none" rtlCol="0">
            <a:spAutoFit/>
          </a:bodyPr>
          <a:lstStyle/>
          <a:p>
            <a:pPr algn="ctr"/>
            <a:r>
              <a:rPr lang="en-GB" dirty="0"/>
              <a:t>Level Zero</a:t>
            </a:r>
            <a:endParaRPr lang="en-US" dirty="0"/>
          </a:p>
        </p:txBody>
      </p:sp>
      <p:sp>
        <p:nvSpPr>
          <p:cNvPr id="6" name="TextBox 5"/>
          <p:cNvSpPr txBox="1"/>
          <p:nvPr/>
        </p:nvSpPr>
        <p:spPr>
          <a:xfrm>
            <a:off x="2516778" y="3587932"/>
            <a:ext cx="1236237" cy="369332"/>
          </a:xfrm>
          <a:prstGeom prst="rect">
            <a:avLst/>
          </a:prstGeom>
          <a:noFill/>
        </p:spPr>
        <p:txBody>
          <a:bodyPr wrap="none" rtlCol="0">
            <a:spAutoFit/>
          </a:bodyPr>
          <a:lstStyle/>
          <a:p>
            <a:pPr algn="ctr"/>
            <a:r>
              <a:rPr lang="en-GB" dirty="0"/>
              <a:t>Level One</a:t>
            </a:r>
            <a:endParaRPr lang="en-US" dirty="0"/>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pic>
        <p:nvPicPr>
          <p:cNvPr id="3" name="Picture 2">
            <a:extLst>
              <a:ext uri="{FF2B5EF4-FFF2-40B4-BE49-F238E27FC236}">
                <a16:creationId xmlns:a16="http://schemas.microsoft.com/office/drawing/2014/main" id="{6CD091B4-9807-4422-9BFC-8EA00E19626A}"/>
              </a:ext>
            </a:extLst>
          </p:cNvPr>
          <p:cNvPicPr>
            <a:picLocks noChangeAspect="1"/>
          </p:cNvPicPr>
          <p:nvPr/>
        </p:nvPicPr>
        <p:blipFill>
          <a:blip r:embed="rId2"/>
          <a:stretch>
            <a:fillRect/>
          </a:stretch>
        </p:blipFill>
        <p:spPr>
          <a:xfrm>
            <a:off x="101600" y="530374"/>
            <a:ext cx="6075680" cy="6115116"/>
          </a:xfrm>
          <a:prstGeom prst="rect">
            <a:avLst/>
          </a:prstGeom>
        </p:spPr>
      </p:pic>
      <p:pic>
        <p:nvPicPr>
          <p:cNvPr id="9" name="Picture 8">
            <a:extLst>
              <a:ext uri="{FF2B5EF4-FFF2-40B4-BE49-F238E27FC236}">
                <a16:creationId xmlns:a16="http://schemas.microsoft.com/office/drawing/2014/main" id="{1BAA6987-A443-40CC-85EC-8F2530A4D23C}"/>
              </a:ext>
            </a:extLst>
          </p:cNvPr>
          <p:cNvPicPr>
            <a:picLocks noChangeAspect="1"/>
          </p:cNvPicPr>
          <p:nvPr/>
        </p:nvPicPr>
        <p:blipFill>
          <a:blip r:embed="rId3"/>
          <a:stretch>
            <a:fillRect/>
          </a:stretch>
        </p:blipFill>
        <p:spPr>
          <a:xfrm>
            <a:off x="6319520" y="530374"/>
            <a:ext cx="5770880" cy="61151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6A1F4-F46E-4E4B-8E78-D26D06F53150}"/>
              </a:ext>
            </a:extLst>
          </p:cNvPr>
          <p:cNvPicPr>
            <a:picLocks noChangeAspect="1"/>
          </p:cNvPicPr>
          <p:nvPr/>
        </p:nvPicPr>
        <p:blipFill>
          <a:blip r:embed="rId2"/>
          <a:stretch>
            <a:fillRect/>
          </a:stretch>
        </p:blipFill>
        <p:spPr>
          <a:xfrm>
            <a:off x="746760" y="604500"/>
            <a:ext cx="10759440" cy="6172220"/>
          </a:xfrm>
          <a:prstGeom prst="rect">
            <a:avLst/>
          </a:prstGeom>
        </p:spPr>
      </p:pic>
      <p:sp>
        <p:nvSpPr>
          <p:cNvPr id="11" name="TextBox 10">
            <a:extLst>
              <a:ext uri="{FF2B5EF4-FFF2-40B4-BE49-F238E27FC236}">
                <a16:creationId xmlns:a16="http://schemas.microsoft.com/office/drawing/2014/main" id="{E0A5C607-9FD1-43A7-B302-789FEF774CDA}"/>
              </a:ext>
            </a:extLst>
          </p:cNvPr>
          <p:cNvSpPr txBox="1"/>
          <p:nvPr/>
        </p:nvSpPr>
        <p:spPr>
          <a:xfrm>
            <a:off x="4938893" y="81280"/>
            <a:ext cx="3396343" cy="523220"/>
          </a:xfrm>
          <a:prstGeom prst="rect">
            <a:avLst/>
          </a:prstGeom>
          <a:noFill/>
        </p:spPr>
        <p:txBody>
          <a:bodyPr wrap="square" rtlCol="0">
            <a:spAutoFit/>
          </a:bodyPr>
          <a:lstStyle/>
          <a:p>
            <a:r>
              <a:rPr lang="en-GB" sz="2800" b="1" dirty="0">
                <a:solidFill>
                  <a:srgbClr val="FF0000"/>
                </a:solidFill>
              </a:rPr>
              <a:t>Class Diagram</a:t>
            </a:r>
            <a:endParaRPr lang="en-US" sz="2800"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0709" y="2413337"/>
            <a:ext cx="7550331" cy="1015663"/>
          </a:xfrm>
          <a:prstGeom prst="rect">
            <a:avLst/>
          </a:prstGeom>
        </p:spPr>
        <p:txBody>
          <a:bodyPr wrap="square">
            <a:spAutoFit/>
          </a:bodyPr>
          <a:lstStyle/>
          <a:p>
            <a:pPr algn="r"/>
            <a:r>
              <a:rPr lang="en-US" sz="6000" dirty="0">
                <a:solidFill>
                  <a:schemeClr val="accent1">
                    <a:lumMod val="75000"/>
                  </a:schemeClr>
                </a:solidFill>
              </a:rPr>
              <a:t>Screen Shots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16DDE-107A-455B-8D0B-E07D2EB09224}"/>
              </a:ext>
            </a:extLst>
          </p:cNvPr>
          <p:cNvPicPr>
            <a:picLocks noChangeAspect="1"/>
          </p:cNvPicPr>
          <p:nvPr/>
        </p:nvPicPr>
        <p:blipFill rotWithShape="1">
          <a:blip r:embed="rId2"/>
          <a:srcRect l="-331" t="103" r="623" b="-687"/>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286FE-FA8D-5258-2518-AA67633B58A6}"/>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F5C94F-8019-1886-A3D6-6B1B144FA12D}"/>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10987-9A6B-7210-A3F2-8F0B4FAE013D}"/>
              </a:ext>
            </a:extLst>
          </p:cNvPr>
          <p:cNvPicPr>
            <a:picLocks noChangeAspect="1"/>
          </p:cNvPicPr>
          <p:nvPr/>
        </p:nvPicPr>
        <p:blipFill>
          <a:blip r:embed="rId2"/>
          <a:stretch>
            <a:fillRect/>
          </a:stretch>
        </p:blipFill>
        <p:spPr>
          <a:xfrm>
            <a:off x="0" y="0"/>
            <a:ext cx="6096000" cy="3429000"/>
          </a:xfrm>
          <a:prstGeom prst="rect">
            <a:avLst/>
          </a:prstGeom>
        </p:spPr>
      </p:pic>
      <p:pic>
        <p:nvPicPr>
          <p:cNvPr id="5" name="Picture 4">
            <a:extLst>
              <a:ext uri="{FF2B5EF4-FFF2-40B4-BE49-F238E27FC236}">
                <a16:creationId xmlns:a16="http://schemas.microsoft.com/office/drawing/2014/main" id="{F5639694-48E6-151B-EF54-492CBC292C27}"/>
              </a:ext>
            </a:extLst>
          </p:cNvPr>
          <p:cNvPicPr>
            <a:picLocks noChangeAspect="1"/>
          </p:cNvPicPr>
          <p:nvPr/>
        </p:nvPicPr>
        <p:blipFill>
          <a:blip r:embed="rId3"/>
          <a:stretch>
            <a:fillRect/>
          </a:stretch>
        </p:blipFill>
        <p:spPr>
          <a:xfrm>
            <a:off x="6093022" y="3427326"/>
            <a:ext cx="6098977"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8C31F-3C12-ACCB-AED7-A543F4C48876}"/>
              </a:ext>
            </a:extLst>
          </p:cNvPr>
          <p:cNvPicPr>
            <a:picLocks noChangeAspect="1"/>
          </p:cNvPicPr>
          <p:nvPr/>
        </p:nvPicPr>
        <p:blipFill>
          <a:blip r:embed="rId2"/>
          <a:stretch>
            <a:fillRect/>
          </a:stretch>
        </p:blipFill>
        <p:spPr>
          <a:xfrm>
            <a:off x="0" y="-1"/>
            <a:ext cx="12192000" cy="68546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2DEF01-CA16-49EC-B210-393D916A456D}"/>
              </a:ext>
            </a:extLst>
          </p:cNvPr>
          <p:cNvPicPr>
            <a:picLocks noChangeAspect="1"/>
          </p:cNvPicPr>
          <p:nvPr/>
        </p:nvPicPr>
        <p:blipFill>
          <a:blip r:embed="rId2"/>
          <a:stretch>
            <a:fillRect/>
          </a:stretch>
        </p:blipFill>
        <p:spPr>
          <a:xfrm>
            <a:off x="0" y="1673"/>
            <a:ext cx="6096000" cy="3427327"/>
          </a:xfrm>
          <a:prstGeom prst="rect">
            <a:avLst/>
          </a:prstGeom>
        </p:spPr>
      </p:pic>
      <p:pic>
        <p:nvPicPr>
          <p:cNvPr id="7" name="Picture 6">
            <a:extLst>
              <a:ext uri="{FF2B5EF4-FFF2-40B4-BE49-F238E27FC236}">
                <a16:creationId xmlns:a16="http://schemas.microsoft.com/office/drawing/2014/main" id="{3C6D1148-88AA-571E-21E8-F21D86AA4D51}"/>
              </a:ext>
            </a:extLst>
          </p:cNvPr>
          <p:cNvPicPr>
            <a:picLocks noChangeAspect="1"/>
          </p:cNvPicPr>
          <p:nvPr/>
        </p:nvPicPr>
        <p:blipFill>
          <a:blip r:embed="rId3"/>
          <a:stretch>
            <a:fillRect/>
          </a:stretch>
        </p:blipFill>
        <p:spPr>
          <a:xfrm>
            <a:off x="0" y="3541486"/>
            <a:ext cx="6096000" cy="3314840"/>
          </a:xfrm>
          <a:prstGeom prst="rect">
            <a:avLst/>
          </a:prstGeom>
        </p:spPr>
      </p:pic>
      <p:pic>
        <p:nvPicPr>
          <p:cNvPr id="9" name="Picture 8">
            <a:extLst>
              <a:ext uri="{FF2B5EF4-FFF2-40B4-BE49-F238E27FC236}">
                <a16:creationId xmlns:a16="http://schemas.microsoft.com/office/drawing/2014/main" id="{FA010002-5B0C-D692-A637-C31A42399530}"/>
              </a:ext>
            </a:extLst>
          </p:cNvPr>
          <p:cNvPicPr>
            <a:picLocks noChangeAspect="1"/>
          </p:cNvPicPr>
          <p:nvPr/>
        </p:nvPicPr>
        <p:blipFill>
          <a:blip r:embed="rId4"/>
          <a:stretch>
            <a:fillRect/>
          </a:stretch>
        </p:blipFill>
        <p:spPr>
          <a:xfrm>
            <a:off x="6212114" y="1674"/>
            <a:ext cx="5979885" cy="3427326"/>
          </a:xfrm>
          <a:prstGeom prst="rect">
            <a:avLst/>
          </a:prstGeom>
        </p:spPr>
      </p:pic>
      <p:pic>
        <p:nvPicPr>
          <p:cNvPr id="10" name="Picture 9">
            <a:extLst>
              <a:ext uri="{FF2B5EF4-FFF2-40B4-BE49-F238E27FC236}">
                <a16:creationId xmlns:a16="http://schemas.microsoft.com/office/drawing/2014/main" id="{2ACCD5FE-4DB2-E0D7-B395-F84200DBE381}"/>
              </a:ext>
            </a:extLst>
          </p:cNvPr>
          <p:cNvPicPr>
            <a:picLocks noChangeAspect="1"/>
          </p:cNvPicPr>
          <p:nvPr/>
        </p:nvPicPr>
        <p:blipFill>
          <a:blip r:embed="rId5"/>
          <a:stretch>
            <a:fillRect/>
          </a:stretch>
        </p:blipFill>
        <p:spPr>
          <a:xfrm>
            <a:off x="6212114" y="3534744"/>
            <a:ext cx="5979886" cy="33232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D387E-53FB-62EF-115E-BC8B8501C2F5}"/>
              </a:ext>
            </a:extLst>
          </p:cNvPr>
          <p:cNvPicPr>
            <a:picLocks noChangeAspect="1"/>
          </p:cNvPicPr>
          <p:nvPr/>
        </p:nvPicPr>
        <p:blipFill>
          <a:blip r:embed="rId2"/>
          <a:stretch>
            <a:fillRect/>
          </a:stretch>
        </p:blipFill>
        <p:spPr>
          <a:xfrm>
            <a:off x="0" y="-1"/>
            <a:ext cx="12192000" cy="68950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75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75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solidFill>
                  <a:schemeClr val="accent1">
                    <a:lumMod val="75000"/>
                  </a:schemeClr>
                </a:solidFill>
              </a:endParaRPr>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solidFill>
                  <a:schemeClr val="accent1">
                    <a:lumMod val="75000"/>
                  </a:schemeClr>
                </a:solidFill>
              </a:endParaRPr>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solidFill>
                  <a:schemeClr val="accent1">
                    <a:lumMod val="75000"/>
                  </a:schemeClr>
                </a:solidFill>
              </a:endParaRPr>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solidFill>
                  <a:schemeClr val="accent1">
                    <a:lumMod val="75000"/>
                  </a:schemeClr>
                </a:solidFill>
              </a:endParaRPr>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solidFill>
                  <a:schemeClr val="accent1">
                    <a:lumMod val="75000"/>
                  </a:schemeClr>
                </a:solidFill>
              </a:endParaRPr>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solidFill>
                  <a:schemeClr val="accent1">
                    <a:lumMod val="75000"/>
                  </a:schemeClr>
                </a:solidFill>
              </a:endParaRPr>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solidFill>
                  <a:schemeClr val="accent1">
                    <a:lumMod val="75000"/>
                  </a:schemeClr>
                </a:solidFill>
              </a:endParaRPr>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solidFill>
                  <a:schemeClr val="accent1">
                    <a:lumMod val="75000"/>
                  </a:schemeClr>
                </a:solidFill>
              </a:endParaRPr>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lumMod val="75000"/>
                    </a:schemeClr>
                  </a:solidFill>
                </a:endParaRPr>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lumMod val="75000"/>
                    </a:schemeClr>
                  </a:solidFill>
                </a:endParaRPr>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369332"/>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accent1">
                    <a:lumMod val="75000"/>
                  </a:schemeClr>
                </a:solidFill>
              </a:rPr>
              <a:t>Introduction</a:t>
            </a:r>
            <a:endParaRPr lang="en-US" sz="1400" b="1" dirty="0">
              <a:solidFill>
                <a:schemeClr val="accent1">
                  <a:lumMod val="75000"/>
                </a:schemeClr>
              </a:solidFill>
            </a:endParaRP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accent1">
                    <a:lumMod val="75000"/>
                  </a:schemeClr>
                </a:solidFill>
              </a:rPr>
              <a:t>Objectives</a:t>
            </a:r>
          </a:p>
          <a:p>
            <a:pPr marL="274320" lvl="0" indent="-274320">
              <a:spcBef>
                <a:spcPts val="600"/>
              </a:spcBef>
              <a:buClr>
                <a:schemeClr val="tx2"/>
              </a:buClr>
              <a:buSzPct val="73000"/>
              <a:buFont typeface="Wingdings 2"/>
              <a:buChar char=""/>
              <a:defRPr/>
            </a:pPr>
            <a:r>
              <a:rPr lang="en-GB" b="1" dirty="0">
                <a:solidFill>
                  <a:schemeClr val="accent1">
                    <a:lumMod val="75000"/>
                  </a:schemeClr>
                </a:solidFill>
              </a:rPr>
              <a:t>UML Diagrams</a:t>
            </a:r>
            <a:endParaRPr lang="en-US" b="1" dirty="0">
              <a:solidFill>
                <a:schemeClr val="accent1">
                  <a:lumMod val="75000"/>
                </a:schemeClr>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indent="-274320">
              <a:spcBef>
                <a:spcPts val="600"/>
              </a:spcBef>
              <a:buClr>
                <a:schemeClr val="tx2"/>
              </a:buClr>
              <a:buSzPct val="73000"/>
              <a:buFont typeface="Wingdings 2"/>
              <a:buChar char=""/>
              <a:defRPr/>
            </a:pPr>
            <a:r>
              <a:rPr lang="en-US" b="1" dirty="0">
                <a:solidFill>
                  <a:schemeClr val="accent1">
                    <a:lumMod val="75000"/>
                  </a:schemeClr>
                </a:solidFill>
              </a:rPr>
              <a:t>Screenshots</a:t>
            </a:r>
          </a:p>
          <a:p>
            <a:pPr marL="274320" lvl="0" indent="-274320">
              <a:spcBef>
                <a:spcPts val="600"/>
              </a:spcBef>
              <a:buClr>
                <a:schemeClr val="tx2"/>
              </a:buClr>
              <a:buSzPct val="73000"/>
              <a:buFont typeface="Wingdings 2"/>
              <a:buChar char=""/>
              <a:defRPr/>
            </a:pPr>
            <a:r>
              <a:rPr lang="en-US" b="1" dirty="0">
                <a:solidFill>
                  <a:schemeClr val="accent1">
                    <a:lumMod val="75000"/>
                  </a:schemeClr>
                </a:solidFill>
              </a:rPr>
              <a:t>Specification</a:t>
            </a:r>
          </a:p>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lvl="0" indent="-274320">
              <a:spcBef>
                <a:spcPts val="600"/>
              </a:spcBef>
              <a:buClr>
                <a:schemeClr val="tx2"/>
              </a:buClr>
              <a:buSzPct val="73000"/>
              <a:buFont typeface="Wingdings 2"/>
              <a:buChar char=""/>
              <a:defRPr/>
            </a:pPr>
            <a:r>
              <a:rPr lang="en-US" b="1" dirty="0">
                <a:solidFill>
                  <a:schemeClr val="accent1">
                    <a:lumMod val="75000"/>
                  </a:schemeClr>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indent="-274320">
              <a:spcBef>
                <a:spcPts val="600"/>
              </a:spcBef>
              <a:buClr>
                <a:schemeClr val="tx2"/>
              </a:buClr>
              <a:buSzPct val="73000"/>
              <a:buFont typeface="Wingdings 2"/>
              <a:buChar char=""/>
              <a:defRPr/>
            </a:pPr>
            <a:r>
              <a:rPr lang="en-US" b="1" dirty="0">
                <a:solidFill>
                  <a:schemeClr val="accent1">
                    <a:lumMod val="75000"/>
                  </a:schemeClr>
                </a:solidFill>
              </a:rPr>
              <a:t>Advantages</a:t>
            </a:r>
          </a:p>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lvl="0" indent="-274320">
              <a:spcBef>
                <a:spcPts val="600"/>
              </a:spcBef>
              <a:buClr>
                <a:schemeClr val="tx2"/>
              </a:buClr>
              <a:buSzPct val="73000"/>
              <a:buFont typeface="Wingdings 2"/>
              <a:buChar char=""/>
              <a:defRPr/>
            </a:pPr>
            <a:r>
              <a:rPr lang="en-US" b="1" dirty="0">
                <a:solidFill>
                  <a:schemeClr val="accent1">
                    <a:lumMod val="75000"/>
                  </a:schemeClr>
                </a:solidFill>
              </a:rPr>
              <a:t>Future Enhancement</a:t>
            </a:r>
          </a:p>
          <a:p>
            <a:pPr marL="274320" indent="-274320">
              <a:spcBef>
                <a:spcPts val="600"/>
              </a:spcBef>
              <a:buClr>
                <a:schemeClr val="tx2"/>
              </a:buClr>
              <a:buSzPct val="73000"/>
              <a:buFont typeface="Wingdings 2"/>
              <a:buChar char=""/>
              <a:defRPr/>
            </a:pPr>
            <a:r>
              <a:rPr lang="en-US" b="1" dirty="0">
                <a:solidFill>
                  <a:schemeClr val="accent1">
                    <a:lumMod val="75000"/>
                  </a:schemeClr>
                </a:solidFill>
              </a:rPr>
              <a:t>References</a:t>
            </a:r>
          </a:p>
          <a:p>
            <a:pPr marL="274320" indent="-274320">
              <a:spcBef>
                <a:spcPts val="600"/>
              </a:spcBef>
              <a:buClr>
                <a:schemeClr val="tx2"/>
              </a:buClr>
              <a:buSzPct val="73000"/>
              <a:buFont typeface="Wingdings 2"/>
              <a:buChar char=""/>
              <a:defRPr/>
            </a:pPr>
            <a:endParaRPr lang="en-US" b="1" dirty="0">
              <a:solidFill>
                <a:schemeClr val="accent1">
                  <a:lumMod val="75000"/>
                </a:schemeClr>
              </a:solidFill>
            </a:endParaRPr>
          </a:p>
          <a:p>
            <a:pPr marL="274320" lvl="0" indent="-274320">
              <a:spcBef>
                <a:spcPts val="600"/>
              </a:spcBef>
              <a:buClr>
                <a:schemeClr val="tx2"/>
              </a:buClr>
              <a:buSzPct val="73000"/>
              <a:buFont typeface="Wingdings 2"/>
              <a:buChar char=""/>
              <a:defRPr/>
            </a:pPr>
            <a:endParaRPr lang="en-US" b="1" dirty="0">
              <a:solidFill>
                <a:schemeClr val="accent1">
                  <a:lumMod val="75000"/>
                </a:schemeClr>
              </a:solidFill>
            </a:endParaRPr>
          </a:p>
        </p:txBody>
      </p:sp>
      <p:sp>
        <p:nvSpPr>
          <p:cNvPr id="30" name="Rectangle 29"/>
          <p:cNvSpPr/>
          <p:nvPr/>
        </p:nvSpPr>
        <p:spPr>
          <a:xfrm>
            <a:off x="5983597" y="4929442"/>
            <a:ext cx="1854675"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accent1">
                    <a:lumMod val="75000"/>
                  </a:schemeClr>
                </a:solidFill>
              </a:rPr>
              <a:t>S/W and H/W </a:t>
            </a:r>
          </a:p>
          <a:p>
            <a:pPr marL="274320" lvl="0" indent="-274320">
              <a:spcBef>
                <a:spcPts val="600"/>
              </a:spcBef>
              <a:buClr>
                <a:schemeClr val="tx2"/>
              </a:buClr>
              <a:buSzPct val="73000"/>
              <a:defRPr/>
            </a:pPr>
            <a:r>
              <a:rPr lang="en-GB" b="1" dirty="0">
                <a:solidFill>
                  <a:schemeClr val="accent1">
                    <a:lumMod val="75000"/>
                  </a:schemeClr>
                </a:solidFill>
              </a:rPr>
              <a:t>     Requirement</a:t>
            </a:r>
          </a:p>
          <a:p>
            <a:pPr marL="274320" lvl="0" indent="-274320">
              <a:spcBef>
                <a:spcPts val="600"/>
              </a:spcBef>
              <a:buClr>
                <a:schemeClr val="tx2"/>
              </a:buClr>
              <a:buSzPct val="73000"/>
              <a:defRPr/>
            </a:pPr>
            <a:endParaRPr lang="en-GB" b="1" dirty="0">
              <a:solidFill>
                <a:schemeClr val="accent1">
                  <a:lumMod val="75000"/>
                </a:schemeClr>
              </a:solidFill>
            </a:endParaRPr>
          </a:p>
        </p:txBody>
      </p:sp>
      <p:sp>
        <p:nvSpPr>
          <p:cNvPr id="31" name="Rectangle 30"/>
          <p:cNvSpPr/>
          <p:nvPr/>
        </p:nvSpPr>
        <p:spPr>
          <a:xfrm>
            <a:off x="7323780" y="3374963"/>
            <a:ext cx="1838004"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accent1">
                    <a:lumMod val="75000"/>
                  </a:schemeClr>
                </a:solidFill>
              </a:rPr>
              <a:t>Disadvantages</a:t>
            </a:r>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851DC-541F-71D6-4F94-47F766176228}"/>
              </a:ext>
            </a:extLst>
          </p:cNvPr>
          <p:cNvPicPr>
            <a:picLocks noChangeAspect="1"/>
          </p:cNvPicPr>
          <p:nvPr/>
        </p:nvPicPr>
        <p:blipFill>
          <a:blip r:embed="rId2"/>
          <a:stretch>
            <a:fillRect/>
          </a:stretch>
        </p:blipFill>
        <p:spPr>
          <a:xfrm>
            <a:off x="14883" y="0"/>
            <a:ext cx="5890618" cy="3321582"/>
          </a:xfrm>
          <a:prstGeom prst="rect">
            <a:avLst/>
          </a:prstGeom>
        </p:spPr>
      </p:pic>
      <p:pic>
        <p:nvPicPr>
          <p:cNvPr id="6" name="Picture 5">
            <a:extLst>
              <a:ext uri="{FF2B5EF4-FFF2-40B4-BE49-F238E27FC236}">
                <a16:creationId xmlns:a16="http://schemas.microsoft.com/office/drawing/2014/main" id="{16AEA9FA-C9F4-0A46-3FAE-94EBF1434166}"/>
              </a:ext>
            </a:extLst>
          </p:cNvPr>
          <p:cNvPicPr>
            <a:picLocks noChangeAspect="1"/>
          </p:cNvPicPr>
          <p:nvPr/>
        </p:nvPicPr>
        <p:blipFill>
          <a:blip r:embed="rId3"/>
          <a:stretch>
            <a:fillRect/>
          </a:stretch>
        </p:blipFill>
        <p:spPr>
          <a:xfrm>
            <a:off x="0" y="3534744"/>
            <a:ext cx="5907918" cy="3321582"/>
          </a:xfrm>
          <a:prstGeom prst="rect">
            <a:avLst/>
          </a:prstGeom>
        </p:spPr>
      </p:pic>
      <p:pic>
        <p:nvPicPr>
          <p:cNvPr id="8" name="Picture 7">
            <a:extLst>
              <a:ext uri="{FF2B5EF4-FFF2-40B4-BE49-F238E27FC236}">
                <a16:creationId xmlns:a16="http://schemas.microsoft.com/office/drawing/2014/main" id="{E3BDB986-8044-FBE4-F61D-872FF0399D98}"/>
              </a:ext>
            </a:extLst>
          </p:cNvPr>
          <p:cNvPicPr>
            <a:picLocks noChangeAspect="1"/>
          </p:cNvPicPr>
          <p:nvPr/>
        </p:nvPicPr>
        <p:blipFill>
          <a:blip r:embed="rId4"/>
          <a:stretch>
            <a:fillRect/>
          </a:stretch>
        </p:blipFill>
        <p:spPr>
          <a:xfrm>
            <a:off x="6096000" y="1673"/>
            <a:ext cx="6096000" cy="3319909"/>
          </a:xfrm>
          <a:prstGeom prst="rect">
            <a:avLst/>
          </a:prstGeom>
        </p:spPr>
      </p:pic>
      <p:pic>
        <p:nvPicPr>
          <p:cNvPr id="5" name="Picture 4">
            <a:extLst>
              <a:ext uri="{FF2B5EF4-FFF2-40B4-BE49-F238E27FC236}">
                <a16:creationId xmlns:a16="http://schemas.microsoft.com/office/drawing/2014/main" id="{613C13E1-2C1C-BA38-2876-7A48536EB210}"/>
              </a:ext>
            </a:extLst>
          </p:cNvPr>
          <p:cNvPicPr>
            <a:picLocks noChangeAspect="1"/>
          </p:cNvPicPr>
          <p:nvPr/>
        </p:nvPicPr>
        <p:blipFill>
          <a:blip r:embed="rId5"/>
          <a:stretch>
            <a:fillRect/>
          </a:stretch>
        </p:blipFill>
        <p:spPr>
          <a:xfrm>
            <a:off x="6096000" y="3534744"/>
            <a:ext cx="6096000" cy="3308194"/>
          </a:xfrm>
          <a:prstGeom prst="rect">
            <a:avLst/>
          </a:prstGeom>
        </p:spPr>
      </p:pic>
    </p:spTree>
    <p:extLst>
      <p:ext uri="{BB962C8B-B14F-4D97-AF65-F5344CB8AC3E}">
        <p14:creationId xmlns:p14="http://schemas.microsoft.com/office/powerpoint/2010/main" val="147573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705268-9741-C07F-33B7-52F428A9A8D9}"/>
              </a:ext>
            </a:extLst>
          </p:cNvPr>
          <p:cNvPicPr>
            <a:picLocks noChangeAspect="1"/>
          </p:cNvPicPr>
          <p:nvPr/>
        </p:nvPicPr>
        <p:blipFill>
          <a:blip r:embed="rId2"/>
          <a:stretch>
            <a:fillRect/>
          </a:stretch>
        </p:blipFill>
        <p:spPr>
          <a:xfrm>
            <a:off x="11907" y="0"/>
            <a:ext cx="12180093" cy="6858000"/>
          </a:xfrm>
          <a:prstGeom prst="rect">
            <a:avLst/>
          </a:prstGeom>
        </p:spPr>
      </p:pic>
    </p:spTree>
    <p:extLst>
      <p:ext uri="{BB962C8B-B14F-4D97-AF65-F5344CB8AC3E}">
        <p14:creationId xmlns:p14="http://schemas.microsoft.com/office/powerpoint/2010/main" val="2763514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89A89-A13A-BC31-62CA-6DEBAA26F094}"/>
              </a:ext>
            </a:extLst>
          </p:cNvPr>
          <p:cNvPicPr>
            <a:picLocks noChangeAspect="1"/>
          </p:cNvPicPr>
          <p:nvPr/>
        </p:nvPicPr>
        <p:blipFill>
          <a:blip r:embed="rId2"/>
          <a:stretch>
            <a:fillRect/>
          </a:stretch>
        </p:blipFill>
        <p:spPr>
          <a:xfrm>
            <a:off x="1488" y="3428999"/>
            <a:ext cx="5865912" cy="3429000"/>
          </a:xfrm>
          <a:prstGeom prst="rect">
            <a:avLst/>
          </a:prstGeom>
        </p:spPr>
      </p:pic>
      <p:pic>
        <p:nvPicPr>
          <p:cNvPr id="9" name="Picture 8">
            <a:extLst>
              <a:ext uri="{FF2B5EF4-FFF2-40B4-BE49-F238E27FC236}">
                <a16:creationId xmlns:a16="http://schemas.microsoft.com/office/drawing/2014/main" id="{F6C633C1-084F-EBF3-8599-B25EFBDABE1D}"/>
              </a:ext>
            </a:extLst>
          </p:cNvPr>
          <p:cNvPicPr>
            <a:picLocks noChangeAspect="1"/>
          </p:cNvPicPr>
          <p:nvPr/>
        </p:nvPicPr>
        <p:blipFill>
          <a:blip r:embed="rId3"/>
          <a:stretch>
            <a:fillRect/>
          </a:stretch>
        </p:blipFill>
        <p:spPr>
          <a:xfrm>
            <a:off x="6096001" y="0"/>
            <a:ext cx="6096000" cy="3306062"/>
          </a:xfrm>
          <a:prstGeom prst="rect">
            <a:avLst/>
          </a:prstGeom>
        </p:spPr>
      </p:pic>
      <p:pic>
        <p:nvPicPr>
          <p:cNvPr id="11" name="Picture 10">
            <a:extLst>
              <a:ext uri="{FF2B5EF4-FFF2-40B4-BE49-F238E27FC236}">
                <a16:creationId xmlns:a16="http://schemas.microsoft.com/office/drawing/2014/main" id="{4BB0404A-BABD-8E75-A35C-6EEB9CC488BD}"/>
              </a:ext>
            </a:extLst>
          </p:cNvPr>
          <p:cNvPicPr>
            <a:picLocks noChangeAspect="1"/>
          </p:cNvPicPr>
          <p:nvPr/>
        </p:nvPicPr>
        <p:blipFill>
          <a:blip r:embed="rId4"/>
          <a:stretch>
            <a:fillRect/>
          </a:stretch>
        </p:blipFill>
        <p:spPr>
          <a:xfrm>
            <a:off x="10418" y="0"/>
            <a:ext cx="5865912" cy="3305224"/>
          </a:xfrm>
          <a:prstGeom prst="rect">
            <a:avLst/>
          </a:prstGeom>
        </p:spPr>
      </p:pic>
      <p:pic>
        <p:nvPicPr>
          <p:cNvPr id="13" name="Picture 12">
            <a:extLst>
              <a:ext uri="{FF2B5EF4-FFF2-40B4-BE49-F238E27FC236}">
                <a16:creationId xmlns:a16="http://schemas.microsoft.com/office/drawing/2014/main" id="{1572B7CA-BA0A-F1B5-FEF2-237831794F5F}"/>
              </a:ext>
            </a:extLst>
          </p:cNvPr>
          <p:cNvPicPr>
            <a:picLocks noChangeAspect="1"/>
          </p:cNvPicPr>
          <p:nvPr/>
        </p:nvPicPr>
        <p:blipFill>
          <a:blip r:embed="rId5"/>
          <a:stretch>
            <a:fillRect/>
          </a:stretch>
        </p:blipFill>
        <p:spPr>
          <a:xfrm>
            <a:off x="6096000" y="3429000"/>
            <a:ext cx="6076652"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F04DE-C4DD-E027-3D90-BDD7F807B628}"/>
              </a:ext>
            </a:extLst>
          </p:cNvPr>
          <p:cNvPicPr>
            <a:picLocks noChangeAspect="1"/>
          </p:cNvPicPr>
          <p:nvPr/>
        </p:nvPicPr>
        <p:blipFill>
          <a:blip r:embed="rId2"/>
          <a:stretch>
            <a:fillRect/>
          </a:stretch>
        </p:blipFill>
        <p:spPr>
          <a:xfrm>
            <a:off x="1" y="0"/>
            <a:ext cx="5970586" cy="3326220"/>
          </a:xfrm>
          <a:prstGeom prst="rect">
            <a:avLst/>
          </a:prstGeom>
        </p:spPr>
      </p:pic>
      <p:pic>
        <p:nvPicPr>
          <p:cNvPr id="6" name="Picture 5">
            <a:extLst>
              <a:ext uri="{FF2B5EF4-FFF2-40B4-BE49-F238E27FC236}">
                <a16:creationId xmlns:a16="http://schemas.microsoft.com/office/drawing/2014/main" id="{F100FF9F-9D98-E6A9-18EA-031F5ED86198}"/>
              </a:ext>
            </a:extLst>
          </p:cNvPr>
          <p:cNvPicPr>
            <a:picLocks noChangeAspect="1"/>
          </p:cNvPicPr>
          <p:nvPr/>
        </p:nvPicPr>
        <p:blipFill>
          <a:blip r:embed="rId3"/>
          <a:stretch>
            <a:fillRect/>
          </a:stretch>
        </p:blipFill>
        <p:spPr>
          <a:xfrm>
            <a:off x="6086981" y="0"/>
            <a:ext cx="6081206" cy="3326219"/>
          </a:xfrm>
          <a:prstGeom prst="rect">
            <a:avLst/>
          </a:prstGeom>
        </p:spPr>
      </p:pic>
      <p:pic>
        <p:nvPicPr>
          <p:cNvPr id="9" name="Picture 8">
            <a:extLst>
              <a:ext uri="{FF2B5EF4-FFF2-40B4-BE49-F238E27FC236}">
                <a16:creationId xmlns:a16="http://schemas.microsoft.com/office/drawing/2014/main" id="{EB106048-0513-6690-97EC-FBE31222D162}"/>
              </a:ext>
            </a:extLst>
          </p:cNvPr>
          <p:cNvPicPr>
            <a:picLocks noChangeAspect="1"/>
          </p:cNvPicPr>
          <p:nvPr/>
        </p:nvPicPr>
        <p:blipFill>
          <a:blip r:embed="rId4"/>
          <a:stretch>
            <a:fillRect/>
          </a:stretch>
        </p:blipFill>
        <p:spPr>
          <a:xfrm>
            <a:off x="-1" y="3531780"/>
            <a:ext cx="5970585" cy="3326220"/>
          </a:xfrm>
          <a:prstGeom prst="rect">
            <a:avLst/>
          </a:prstGeom>
        </p:spPr>
      </p:pic>
      <p:pic>
        <p:nvPicPr>
          <p:cNvPr id="11" name="Picture 10">
            <a:extLst>
              <a:ext uri="{FF2B5EF4-FFF2-40B4-BE49-F238E27FC236}">
                <a16:creationId xmlns:a16="http://schemas.microsoft.com/office/drawing/2014/main" id="{845E8FC2-5F23-8A8B-A348-6A148AD67687}"/>
              </a:ext>
            </a:extLst>
          </p:cNvPr>
          <p:cNvPicPr>
            <a:picLocks noChangeAspect="1"/>
          </p:cNvPicPr>
          <p:nvPr/>
        </p:nvPicPr>
        <p:blipFill>
          <a:blip r:embed="rId5"/>
          <a:stretch>
            <a:fillRect/>
          </a:stretch>
        </p:blipFill>
        <p:spPr>
          <a:xfrm>
            <a:off x="6096000" y="3530106"/>
            <a:ext cx="6095999" cy="3326220"/>
          </a:xfrm>
          <a:prstGeom prst="rect">
            <a:avLst/>
          </a:prstGeom>
        </p:spPr>
      </p:pic>
    </p:spTree>
    <p:extLst>
      <p:ext uri="{BB962C8B-B14F-4D97-AF65-F5344CB8AC3E}">
        <p14:creationId xmlns:p14="http://schemas.microsoft.com/office/powerpoint/2010/main" val="391778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1C188-FCA1-BA62-2739-80E115AD02E7}"/>
              </a:ext>
            </a:extLst>
          </p:cNvPr>
          <p:cNvPicPr>
            <a:picLocks noChangeAspect="1"/>
          </p:cNvPicPr>
          <p:nvPr/>
        </p:nvPicPr>
        <p:blipFill>
          <a:blip r:embed="rId2"/>
          <a:stretch>
            <a:fillRect/>
          </a:stretch>
        </p:blipFill>
        <p:spPr>
          <a:xfrm>
            <a:off x="0" y="0"/>
            <a:ext cx="6096000" cy="3429000"/>
          </a:xfrm>
          <a:prstGeom prst="rect">
            <a:avLst/>
          </a:prstGeom>
        </p:spPr>
      </p:pic>
      <p:pic>
        <p:nvPicPr>
          <p:cNvPr id="6" name="Picture 5">
            <a:extLst>
              <a:ext uri="{FF2B5EF4-FFF2-40B4-BE49-F238E27FC236}">
                <a16:creationId xmlns:a16="http://schemas.microsoft.com/office/drawing/2014/main" id="{29EB15DD-CE51-23DF-5891-004927364E70}"/>
              </a:ext>
            </a:extLst>
          </p:cNvPr>
          <p:cNvPicPr>
            <a:picLocks noChangeAspect="1"/>
          </p:cNvPicPr>
          <p:nvPr/>
        </p:nvPicPr>
        <p:blipFill>
          <a:blip r:embed="rId3"/>
          <a:stretch>
            <a:fillRect/>
          </a:stretch>
        </p:blipFill>
        <p:spPr>
          <a:xfrm>
            <a:off x="0" y="3556000"/>
            <a:ext cx="6096000" cy="3300326"/>
          </a:xfrm>
          <a:prstGeom prst="rect">
            <a:avLst/>
          </a:prstGeom>
        </p:spPr>
      </p:pic>
      <p:pic>
        <p:nvPicPr>
          <p:cNvPr id="8" name="Picture 7">
            <a:extLst>
              <a:ext uri="{FF2B5EF4-FFF2-40B4-BE49-F238E27FC236}">
                <a16:creationId xmlns:a16="http://schemas.microsoft.com/office/drawing/2014/main" id="{4FF63F5D-73F5-6D1A-E13B-5E3D740EDFB5}"/>
              </a:ext>
            </a:extLst>
          </p:cNvPr>
          <p:cNvPicPr>
            <a:picLocks noChangeAspect="1"/>
          </p:cNvPicPr>
          <p:nvPr/>
        </p:nvPicPr>
        <p:blipFill>
          <a:blip r:embed="rId4"/>
          <a:stretch>
            <a:fillRect/>
          </a:stretch>
        </p:blipFill>
        <p:spPr>
          <a:xfrm>
            <a:off x="6226629" y="1673"/>
            <a:ext cx="5965370" cy="3427327"/>
          </a:xfrm>
          <a:prstGeom prst="rect">
            <a:avLst/>
          </a:prstGeom>
        </p:spPr>
      </p:pic>
      <p:pic>
        <p:nvPicPr>
          <p:cNvPr id="10" name="Picture 9">
            <a:extLst>
              <a:ext uri="{FF2B5EF4-FFF2-40B4-BE49-F238E27FC236}">
                <a16:creationId xmlns:a16="http://schemas.microsoft.com/office/drawing/2014/main" id="{05E2D7F0-B82E-89FC-4F3D-9CFB6EFF2CB5}"/>
              </a:ext>
            </a:extLst>
          </p:cNvPr>
          <p:cNvPicPr>
            <a:picLocks noChangeAspect="1"/>
          </p:cNvPicPr>
          <p:nvPr/>
        </p:nvPicPr>
        <p:blipFill>
          <a:blip r:embed="rId5"/>
          <a:stretch>
            <a:fillRect/>
          </a:stretch>
        </p:blipFill>
        <p:spPr>
          <a:xfrm>
            <a:off x="6234664" y="3556001"/>
            <a:ext cx="5957335" cy="3302000"/>
          </a:xfrm>
          <a:prstGeom prst="rect">
            <a:avLst/>
          </a:prstGeom>
        </p:spPr>
      </p:pic>
    </p:spTree>
    <p:extLst>
      <p:ext uri="{BB962C8B-B14F-4D97-AF65-F5344CB8AC3E}">
        <p14:creationId xmlns:p14="http://schemas.microsoft.com/office/powerpoint/2010/main" val="2444558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lumMod val="75000"/>
                  </a:schemeClr>
                </a:solidFill>
                <a:latin typeface="+mj-lt"/>
                <a:cs typeface="Arial" pitchFamily="34" charset="0"/>
              </a:rPr>
              <a:t>         Specification</a:t>
            </a:r>
            <a:endParaRPr lang="ko-KR" altLang="en-US" sz="4800" b="1" dirty="0">
              <a:solidFill>
                <a:schemeClr val="accent1">
                  <a:lumMod val="75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1030514" y="1089118"/>
            <a:ext cx="10638972" cy="3046988"/>
          </a:xfrm>
          <a:prstGeom prst="rect">
            <a:avLst/>
          </a:prstGeom>
          <a:noFill/>
        </p:spPr>
        <p:txBody>
          <a:bodyPr wrap="square" rtlCol="0">
            <a:spAutoFit/>
          </a:bodyPr>
          <a:lstStyle/>
          <a:p>
            <a:pPr lvl="0" algn="just"/>
            <a:r>
              <a:rPr lang="en-US" sz="2400" b="0" i="0" u="none" strike="noStrike" baseline="0" dirty="0">
                <a:solidFill>
                  <a:schemeClr val="accent1">
                    <a:lumMod val="75000"/>
                  </a:schemeClr>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t>
            </a:r>
          </a:p>
          <a:p>
            <a:pPr lvl="0" algn="just"/>
            <a:endParaRPr lang="en-US" sz="2400" b="0" i="0" u="none" strike="noStrike" baseline="0" dirty="0">
              <a:solidFill>
                <a:schemeClr val="accent1">
                  <a:lumMod val="75000"/>
                </a:schemeClr>
              </a:solidFill>
              <a:latin typeface="Times New Roman" panose="02020603050405020304" pitchFamily="18" charset="0"/>
            </a:endParaRPr>
          </a:p>
          <a:p>
            <a:pPr lvl="0" algn="just"/>
            <a:r>
              <a:rPr lang="en-US" sz="2400" b="0" i="0" u="none" strike="noStrike" baseline="0" dirty="0">
                <a:solidFill>
                  <a:schemeClr val="accent1">
                    <a:lumMod val="75000"/>
                  </a:schemeClr>
                </a:solidFill>
                <a:latin typeface="Times New Roman" panose="02020603050405020304" pitchFamily="18" charset="0"/>
              </a:rPr>
              <a:t>A number of development methodologies were discussed and why one of the methodologies was chosen for this project. Methods used to gather the requirement specification was also discussed and how the researcher will use this as a guideline in developing the proposed system. </a:t>
            </a:r>
            <a:r>
              <a:rPr lang="en-US" sz="2400" b="1" dirty="0">
                <a:solidFill>
                  <a:schemeClr val="accent1">
                    <a:lumMod val="75000"/>
                  </a:schemeClr>
                </a:solidFil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778436" y="258121"/>
            <a:ext cx="10194364" cy="769441"/>
          </a:xfrm>
          <a:prstGeom prst="rect">
            <a:avLst/>
          </a:prstGeom>
          <a:noFill/>
        </p:spPr>
        <p:txBody>
          <a:bodyPr wrap="square" rtlCol="0" anchor="ctr">
            <a:spAutoFit/>
          </a:bodyPr>
          <a:lstStyle/>
          <a:p>
            <a:pPr algn="ctr"/>
            <a:r>
              <a:rPr lang="en-GB" altLang="ko-KR" sz="4400" b="1" dirty="0">
                <a:solidFill>
                  <a:schemeClr val="accent1">
                    <a:lumMod val="75000"/>
                  </a:schemeClr>
                </a:solidFill>
                <a:latin typeface="+mj-lt"/>
                <a:cs typeface="Arial" pitchFamily="34" charset="0"/>
              </a:rPr>
              <a:t>        S/W and H/W Requirements</a:t>
            </a:r>
            <a:endParaRPr lang="ko-KR" altLang="en-US" sz="4400" b="1" dirty="0">
              <a:solidFill>
                <a:schemeClr val="accent1">
                  <a:lumMod val="75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3396342" y="1305341"/>
            <a:ext cx="6545943" cy="4678204"/>
          </a:xfrm>
          <a:prstGeom prst="rect">
            <a:avLst/>
          </a:prstGeom>
          <a:noFill/>
        </p:spPr>
        <p:txBody>
          <a:bodyPr wrap="square" rtlCol="0">
            <a:spAutoFit/>
          </a:bodyPr>
          <a:lstStyle/>
          <a:p>
            <a:r>
              <a:rPr lang="en-US" sz="2000" u="sng" dirty="0">
                <a:solidFill>
                  <a:schemeClr val="accent1">
                    <a:lumMod val="75000"/>
                  </a:schemeClr>
                </a:solidFill>
              </a:rPr>
              <a:t>Server Side:</a:t>
            </a:r>
            <a:endParaRPr lang="en-US" sz="2000" dirty="0">
              <a:solidFill>
                <a:schemeClr val="accent1">
                  <a:lumMod val="75000"/>
                </a:schemeClr>
              </a:solidFill>
            </a:endParaRPr>
          </a:p>
          <a:p>
            <a:r>
              <a:rPr lang="en-US" sz="2000" dirty="0">
                <a:solidFill>
                  <a:schemeClr val="accent1">
                    <a:lumMod val="75000"/>
                  </a:schemeClr>
                </a:solidFill>
              </a:rPr>
              <a:t> </a:t>
            </a:r>
          </a:p>
          <a:p>
            <a:r>
              <a:rPr lang="en-US" sz="2000" b="1" dirty="0">
                <a:solidFill>
                  <a:schemeClr val="accent1">
                    <a:lumMod val="75000"/>
                  </a:schemeClr>
                </a:solidFill>
              </a:rPr>
              <a:t>Processor: </a:t>
            </a:r>
            <a:r>
              <a:rPr lang="en-US" sz="2000" dirty="0">
                <a:solidFill>
                  <a:schemeClr val="accent1">
                    <a:lumMod val="75000"/>
                  </a:schemeClr>
                </a:solidFill>
              </a:rPr>
              <a:t>Intel® Xeon® processor 3500 series</a:t>
            </a:r>
          </a:p>
          <a:p>
            <a:r>
              <a:rPr lang="en-US" sz="2000" b="1" dirty="0">
                <a:solidFill>
                  <a:schemeClr val="accent1">
                    <a:lumMod val="75000"/>
                  </a:schemeClr>
                </a:solidFill>
              </a:rPr>
              <a:t>HDD: </a:t>
            </a:r>
            <a:r>
              <a:rPr lang="en-US" sz="2000" dirty="0">
                <a:solidFill>
                  <a:schemeClr val="accent1">
                    <a:lumMod val="75000"/>
                  </a:schemeClr>
                </a:solidFill>
              </a:rPr>
              <a:t>Minimum 500GB Disk Space</a:t>
            </a:r>
          </a:p>
          <a:p>
            <a:r>
              <a:rPr lang="en-US" sz="2000" b="1" dirty="0">
                <a:solidFill>
                  <a:schemeClr val="accent1">
                    <a:lumMod val="75000"/>
                  </a:schemeClr>
                </a:solidFill>
              </a:rPr>
              <a:t>RAM: </a:t>
            </a:r>
            <a:r>
              <a:rPr lang="en-US" sz="2000" dirty="0">
                <a:solidFill>
                  <a:schemeClr val="accent1">
                    <a:lumMod val="75000"/>
                  </a:schemeClr>
                </a:solidFill>
              </a:rPr>
              <a:t>Minimum 4GB </a:t>
            </a:r>
          </a:p>
          <a:p>
            <a:r>
              <a:rPr lang="en-US" sz="2000" b="1" dirty="0">
                <a:solidFill>
                  <a:schemeClr val="accent1">
                    <a:lumMod val="75000"/>
                  </a:schemeClr>
                </a:solidFill>
              </a:rPr>
              <a:t>OS: </a:t>
            </a:r>
            <a:r>
              <a:rPr lang="en-US" sz="2000" dirty="0">
                <a:solidFill>
                  <a:schemeClr val="accent1">
                    <a:lumMod val="75000"/>
                  </a:schemeClr>
                </a:solidFill>
              </a:rPr>
              <a:t>Windows 10, Linux 6 </a:t>
            </a:r>
          </a:p>
          <a:p>
            <a:r>
              <a:rPr lang="en-US" sz="2000" b="1" dirty="0">
                <a:solidFill>
                  <a:schemeClr val="accent1">
                    <a:lumMod val="75000"/>
                  </a:schemeClr>
                </a:solidFill>
              </a:rPr>
              <a:t>Database: </a:t>
            </a:r>
            <a:r>
              <a:rPr lang="en-US" sz="2000" dirty="0">
                <a:solidFill>
                  <a:schemeClr val="accent1">
                    <a:lumMod val="75000"/>
                  </a:schemeClr>
                </a:solidFill>
              </a:rPr>
              <a:t>MySQL</a:t>
            </a:r>
          </a:p>
          <a:p>
            <a:r>
              <a:rPr lang="en-US" sz="2000" dirty="0">
                <a:solidFill>
                  <a:schemeClr val="accent1">
                    <a:lumMod val="75000"/>
                  </a:schemeClr>
                </a:solidFill>
              </a:rPr>
              <a:t> </a:t>
            </a:r>
          </a:p>
          <a:p>
            <a:r>
              <a:rPr lang="en-US" sz="2000" u="sng" dirty="0">
                <a:solidFill>
                  <a:schemeClr val="accent1">
                    <a:lumMod val="75000"/>
                  </a:schemeClr>
                </a:solidFill>
              </a:rPr>
              <a:t>Client Side (minimum requirement):</a:t>
            </a:r>
            <a:endParaRPr lang="en-US" sz="2000" dirty="0">
              <a:solidFill>
                <a:schemeClr val="accent1">
                  <a:lumMod val="75000"/>
                </a:schemeClr>
              </a:solidFill>
            </a:endParaRPr>
          </a:p>
          <a:p>
            <a:r>
              <a:rPr lang="en-US" sz="2000" dirty="0">
                <a:solidFill>
                  <a:schemeClr val="accent1">
                    <a:lumMod val="75000"/>
                  </a:schemeClr>
                </a:solidFill>
              </a:rPr>
              <a:t> </a:t>
            </a:r>
          </a:p>
          <a:p>
            <a:r>
              <a:rPr lang="en-US" sz="2000" dirty="0">
                <a:solidFill>
                  <a:schemeClr val="accent1">
                    <a:lumMod val="75000"/>
                  </a:schemeClr>
                </a:solidFill>
              </a:rPr>
              <a:t> </a:t>
            </a:r>
          </a:p>
          <a:p>
            <a:r>
              <a:rPr lang="en-US" sz="2000" b="1" dirty="0">
                <a:solidFill>
                  <a:schemeClr val="accent1">
                    <a:lumMod val="75000"/>
                  </a:schemeClr>
                </a:solidFill>
              </a:rPr>
              <a:t>Processor: </a:t>
            </a:r>
            <a:r>
              <a:rPr lang="en-US" sz="2000" dirty="0">
                <a:solidFill>
                  <a:schemeClr val="accent1">
                    <a:lumMod val="75000"/>
                  </a:schemeClr>
                </a:solidFill>
              </a:rPr>
              <a:t>Intel Dual Core</a:t>
            </a:r>
          </a:p>
          <a:p>
            <a:r>
              <a:rPr lang="en-US" sz="2000" b="1" dirty="0">
                <a:solidFill>
                  <a:schemeClr val="accent1">
                    <a:lumMod val="75000"/>
                  </a:schemeClr>
                </a:solidFill>
              </a:rPr>
              <a:t>HDD: </a:t>
            </a:r>
            <a:r>
              <a:rPr lang="en-US" sz="2000" dirty="0">
                <a:solidFill>
                  <a:schemeClr val="accent1">
                    <a:lumMod val="75000"/>
                  </a:schemeClr>
                </a:solidFill>
              </a:rPr>
              <a:t>Minimum 80GB Disk Space</a:t>
            </a:r>
          </a:p>
          <a:p>
            <a:r>
              <a:rPr lang="en-US" sz="2000" b="1" dirty="0">
                <a:solidFill>
                  <a:schemeClr val="accent1">
                    <a:lumMod val="75000"/>
                  </a:schemeClr>
                </a:solidFill>
              </a:rPr>
              <a:t>RAM: </a:t>
            </a:r>
            <a:r>
              <a:rPr lang="en-US" sz="2000" dirty="0">
                <a:solidFill>
                  <a:schemeClr val="accent1">
                    <a:lumMod val="75000"/>
                  </a:schemeClr>
                </a:solidFill>
              </a:rPr>
              <a:t>Minimum 2GB</a:t>
            </a:r>
          </a:p>
          <a:p>
            <a:r>
              <a:rPr lang="en-US" sz="2000" b="1" dirty="0">
                <a:solidFill>
                  <a:schemeClr val="accent1">
                    <a:lumMod val="75000"/>
                  </a:schemeClr>
                </a:solidFill>
              </a:rPr>
              <a:t>OS: </a:t>
            </a:r>
            <a:r>
              <a:rPr lang="en-US" sz="2000" dirty="0">
                <a:solidFill>
                  <a:schemeClr val="accent1">
                    <a:lumMod val="75000"/>
                  </a:schemeClr>
                </a:solidFill>
              </a:rPr>
              <a:t>Windows 7, Linux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0" y="711200"/>
            <a:ext cx="7159330" cy="830997"/>
          </a:xfrm>
          <a:prstGeom prst="rect">
            <a:avLst/>
          </a:prstGeom>
          <a:noFill/>
        </p:spPr>
        <p:txBody>
          <a:bodyPr wrap="square" rtlCol="0" anchor="ctr">
            <a:spAutoFit/>
          </a:bodyPr>
          <a:lstStyle/>
          <a:p>
            <a:pPr algn="ctr"/>
            <a:r>
              <a:rPr lang="en-GB" altLang="ko-KR" sz="4800" b="1" dirty="0">
                <a:solidFill>
                  <a:schemeClr val="accent1">
                    <a:lumMod val="75000"/>
                  </a:schemeClr>
                </a:solidFill>
                <a:latin typeface="+mj-lt"/>
                <a:cs typeface="Arial" pitchFamily="34" charset="0"/>
              </a:rPr>
              <a:t>          Advantages</a:t>
            </a:r>
            <a:endParaRPr lang="ko-KR" altLang="en-US" sz="4800" b="1" dirty="0">
              <a:solidFill>
                <a:schemeClr val="accent1">
                  <a:lumMod val="75000"/>
                </a:schemeClr>
              </a:solidFill>
              <a:latin typeface="+mj-lt"/>
              <a:cs typeface="Arial" pitchFamily="34" charset="0"/>
            </a:endParaRPr>
          </a:p>
        </p:txBody>
      </p:sp>
      <p:sp>
        <p:nvSpPr>
          <p:cNvPr id="3" name="Rectangle 2"/>
          <p:cNvSpPr/>
          <p:nvPr/>
        </p:nvSpPr>
        <p:spPr>
          <a:xfrm>
            <a:off x="2595153" y="1891688"/>
            <a:ext cx="8624390" cy="3074624"/>
          </a:xfrm>
          <a:prstGeom prst="rect">
            <a:avLst/>
          </a:prstGeom>
        </p:spPr>
        <p:txBody>
          <a:bodyPr wrap="square">
            <a:spAutoFit/>
          </a:bodyPr>
          <a:lstStyle/>
          <a:p>
            <a:pPr algn="just" fontAlgn="auto">
              <a:lnSpc>
                <a:spcPct val="200000"/>
              </a:lnSpc>
              <a:buFont typeface="+mj-lt"/>
              <a:buAutoNum type="arabicPeriod"/>
            </a:pPr>
            <a:r>
              <a:rPr lang="en-US" sz="2000" b="1" i="0" dirty="0">
                <a:solidFill>
                  <a:schemeClr val="accent1">
                    <a:lumMod val="75000"/>
                  </a:schemeClr>
                </a:solidFill>
                <a:effectLst/>
              </a:rPr>
              <a:t> Up Sell your entire dairy products.</a:t>
            </a:r>
          </a:p>
          <a:p>
            <a:pPr algn="just" fontAlgn="auto">
              <a:lnSpc>
                <a:spcPct val="200000"/>
              </a:lnSpc>
              <a:buFont typeface="+mj-lt"/>
              <a:buAutoNum type="arabicPeriod"/>
            </a:pPr>
            <a:r>
              <a:rPr lang="en-US" sz="2000" b="1" i="0" dirty="0">
                <a:solidFill>
                  <a:schemeClr val="accent1">
                    <a:lumMod val="75000"/>
                  </a:schemeClr>
                </a:solidFill>
                <a:effectLst/>
              </a:rPr>
              <a:t> Dairy Express Store: 24X7/365 days open.</a:t>
            </a:r>
            <a:endParaRPr lang="en-US" sz="2000" b="1" dirty="0">
              <a:solidFill>
                <a:schemeClr val="accent1">
                  <a:lumMod val="75000"/>
                </a:schemeClr>
              </a:solidFill>
            </a:endParaRPr>
          </a:p>
          <a:p>
            <a:pPr algn="just">
              <a:lnSpc>
                <a:spcPct val="200000"/>
              </a:lnSpc>
              <a:buFont typeface="+mj-lt"/>
              <a:buAutoNum type="arabicPeriod"/>
            </a:pPr>
            <a:r>
              <a:rPr lang="en-US" sz="2000" b="1" dirty="0">
                <a:solidFill>
                  <a:schemeClr val="accent1">
                    <a:lumMod val="75000"/>
                  </a:schemeClr>
                </a:solidFill>
              </a:rPr>
              <a:t> Dairy Express </a:t>
            </a:r>
            <a:r>
              <a:rPr lang="en-US" sz="2000" b="1" i="0" dirty="0">
                <a:solidFill>
                  <a:schemeClr val="accent1">
                    <a:lumMod val="75000"/>
                  </a:schemeClr>
                </a:solidFill>
                <a:effectLst/>
              </a:rPr>
              <a:t>Allows the Consumers to Choose Delivery Timings. </a:t>
            </a:r>
            <a:endParaRPr lang="en-US" sz="2000" b="0" i="0" dirty="0">
              <a:solidFill>
                <a:schemeClr val="accent1">
                  <a:lumMod val="75000"/>
                </a:schemeClr>
              </a:solidFill>
              <a:effectLst/>
            </a:endParaRPr>
          </a:p>
          <a:p>
            <a:pPr algn="just">
              <a:lnSpc>
                <a:spcPct val="200000"/>
              </a:lnSpc>
              <a:buFont typeface="+mj-lt"/>
              <a:buAutoNum type="arabicPeriod"/>
            </a:pPr>
            <a:r>
              <a:rPr lang="en-US" sz="2000" b="1" i="0" dirty="0">
                <a:solidFill>
                  <a:schemeClr val="accent1">
                    <a:lumMod val="75000"/>
                  </a:schemeClr>
                </a:solidFill>
                <a:effectLst/>
              </a:rPr>
              <a:t> Dairy </a:t>
            </a:r>
            <a:r>
              <a:rPr lang="en-US" sz="2000" b="1" dirty="0">
                <a:solidFill>
                  <a:schemeClr val="accent1">
                    <a:lumMod val="75000"/>
                  </a:schemeClr>
                </a:solidFill>
              </a:rPr>
              <a:t>Express </a:t>
            </a:r>
            <a:r>
              <a:rPr lang="en-US" sz="2000" b="1" i="0" dirty="0">
                <a:solidFill>
                  <a:schemeClr val="accent1">
                    <a:lumMod val="75000"/>
                  </a:schemeClr>
                </a:solidFill>
                <a:effectLst/>
              </a:rPr>
              <a:t>Manage the Whole Working Easily.</a:t>
            </a:r>
            <a:endParaRPr lang="en-US" sz="2000" b="0" i="0" dirty="0">
              <a:solidFill>
                <a:schemeClr val="accent1">
                  <a:lumMod val="75000"/>
                </a:schemeClr>
              </a:solidFill>
              <a:effectLst/>
            </a:endParaRPr>
          </a:p>
          <a:p>
            <a:pPr algn="just" fontAlgn="auto">
              <a:lnSpc>
                <a:spcPct val="200000"/>
              </a:lnSpc>
              <a:buFont typeface="+mj-lt"/>
              <a:buAutoNum type="arabicPeriod"/>
            </a:pPr>
            <a:endParaRPr lang="en-US" sz="2000" b="0" i="0" dirty="0">
              <a:solidFill>
                <a:schemeClr val="accent1">
                  <a:lumMod val="75000"/>
                </a:schemeClr>
              </a:solidFill>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75000"/>
                  </a:schemeClr>
                </a:solidFill>
                <a:latin typeface="+mj-lt"/>
                <a:cs typeface="Arial" pitchFamily="34" charset="0"/>
              </a:rPr>
              <a:t>          Disadvantages</a:t>
            </a:r>
            <a:endParaRPr lang="ko-KR" altLang="en-US" sz="4800" b="1" dirty="0">
              <a:solidFill>
                <a:schemeClr val="accent1">
                  <a:lumMod val="75000"/>
                </a:schemeClr>
              </a:solidFill>
              <a:latin typeface="+mj-lt"/>
              <a:cs typeface="Arial" pitchFamily="34" charset="0"/>
            </a:endParaRPr>
          </a:p>
        </p:txBody>
      </p:sp>
      <p:sp>
        <p:nvSpPr>
          <p:cNvPr id="3" name="Rectangle 2"/>
          <p:cNvSpPr/>
          <p:nvPr/>
        </p:nvSpPr>
        <p:spPr>
          <a:xfrm>
            <a:off x="2991394" y="1460137"/>
            <a:ext cx="6471919" cy="1200329"/>
          </a:xfrm>
          <a:prstGeom prst="rect">
            <a:avLst/>
          </a:prstGeom>
        </p:spPr>
        <p:txBody>
          <a:bodyPr wrap="square">
            <a:spAutoFit/>
          </a:bodyPr>
          <a:lstStyle/>
          <a:p>
            <a:pPr algn="just"/>
            <a:r>
              <a:rPr lang="en-GB" sz="2400" dirty="0">
                <a:solidFill>
                  <a:schemeClr val="accent1">
                    <a:lumMod val="75000"/>
                  </a:schemeClr>
                </a:solidFill>
              </a:rPr>
              <a:t>No online payment facility given, hence payment must be done manually. But this can be done as future enhancement.</a:t>
            </a:r>
            <a:endParaRPr lang="en-US" sz="2400" dirty="0">
              <a:solidFill>
                <a:schemeClr val="accent1">
                  <a:lumMod val="7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783772" y="1089118"/>
            <a:ext cx="11001828" cy="5262979"/>
          </a:xfrm>
          <a:prstGeom prst="rect">
            <a:avLst/>
          </a:prstGeom>
          <a:noFill/>
        </p:spPr>
        <p:txBody>
          <a:bodyPr wrap="square" rtlCol="0">
            <a:spAutoFit/>
          </a:bodyPr>
          <a:lstStyle/>
          <a:p>
            <a:pPr algn="just"/>
            <a:r>
              <a:rPr lang="en-US" sz="2400" b="0" i="0" u="none" strike="noStrike" baseline="0" dirty="0">
                <a:solidFill>
                  <a:schemeClr val="accent1">
                    <a:lumMod val="75000"/>
                  </a:schemeClr>
                </a:solidFill>
                <a:latin typeface="Times New Roman" panose="02020603050405020304" pitchFamily="18" charset="0"/>
              </a:rPr>
              <a:t>Currently small and medium scale Dairy Express don’t have synchronization between their task and customer. </a:t>
            </a:r>
          </a:p>
          <a:p>
            <a:pPr algn="just"/>
            <a:endParaRPr lang="en-US" sz="2400" b="0" i="0" u="none" strike="noStrike" baseline="0" dirty="0">
              <a:solidFill>
                <a:schemeClr val="accent1">
                  <a:lumMod val="75000"/>
                </a:schemeClr>
              </a:solidFill>
              <a:latin typeface="Times New Roman" panose="02020603050405020304" pitchFamily="18" charset="0"/>
            </a:endParaRPr>
          </a:p>
          <a:p>
            <a:pPr algn="just"/>
            <a:r>
              <a:rPr lang="en-US" sz="2400" b="0" i="0" u="none" strike="noStrike" baseline="0" dirty="0">
                <a:solidFill>
                  <a:schemeClr val="accent1">
                    <a:lumMod val="75000"/>
                  </a:schemeClr>
                </a:solidFill>
                <a:latin typeface="Times New Roman" panose="02020603050405020304" pitchFamily="18" charset="0"/>
              </a:rPr>
              <a:t>By making online milk product selling we have solved the problem  from Dairy Express and customer end and more convenience is added to the existing system. </a:t>
            </a:r>
          </a:p>
          <a:p>
            <a:pPr algn="just"/>
            <a:endParaRPr lang="en-US" sz="2400" b="0" i="0" u="none" strike="noStrike" baseline="0" dirty="0">
              <a:solidFill>
                <a:schemeClr val="accent1">
                  <a:lumMod val="75000"/>
                </a:schemeClr>
              </a:solidFill>
              <a:latin typeface="Times New Roman" panose="02020603050405020304" pitchFamily="18" charset="0"/>
            </a:endParaRPr>
          </a:p>
          <a:p>
            <a:pPr algn="just"/>
            <a:r>
              <a:rPr lang="en-US" sz="2400" b="0" i="0" u="none" strike="noStrike" baseline="0" dirty="0">
                <a:solidFill>
                  <a:schemeClr val="accent1">
                    <a:lumMod val="75000"/>
                  </a:schemeClr>
                </a:solidFill>
                <a:latin typeface="Times New Roman" panose="02020603050405020304" pitchFamily="18" charset="0"/>
              </a:rPr>
              <a:t>In future scope this system will be available with large scale database and can accommodate many customers and stores.</a:t>
            </a:r>
          </a:p>
          <a:p>
            <a:pPr algn="just"/>
            <a:r>
              <a:rPr lang="en-US" sz="2400" b="0" i="0" u="none" strike="noStrike" baseline="0" dirty="0">
                <a:solidFill>
                  <a:schemeClr val="accent1">
                    <a:lumMod val="75000"/>
                  </a:schemeClr>
                </a:solidFill>
                <a:latin typeface="Times New Roman" panose="02020603050405020304" pitchFamily="18" charset="0"/>
              </a:rPr>
              <a:t> </a:t>
            </a:r>
          </a:p>
          <a:p>
            <a:pPr algn="just"/>
            <a:r>
              <a:rPr lang="en-US" sz="2400" b="0" i="0" u="none" strike="noStrike" baseline="0" dirty="0">
                <a:solidFill>
                  <a:schemeClr val="accent1">
                    <a:lumMod val="75000"/>
                  </a:schemeClr>
                </a:solidFill>
                <a:latin typeface="Times New Roman" panose="02020603050405020304" pitchFamily="18" charset="0"/>
              </a:rPr>
              <a:t>To find the location of new customer for that particular city we can add Google API to find nearest Dairy Express. </a:t>
            </a:r>
          </a:p>
          <a:p>
            <a:pPr algn="just"/>
            <a:endParaRPr lang="en-US" sz="2400" b="0" i="0" u="none" strike="noStrike" baseline="0" dirty="0">
              <a:solidFill>
                <a:schemeClr val="accent1">
                  <a:lumMod val="75000"/>
                </a:schemeClr>
              </a:solidFill>
              <a:latin typeface="Times New Roman" panose="02020603050405020304" pitchFamily="18" charset="0"/>
            </a:endParaRPr>
          </a:p>
          <a:p>
            <a:pPr algn="just"/>
            <a:r>
              <a:rPr lang="en-US" sz="2400" b="0" i="0" u="none" strike="noStrike" baseline="0" dirty="0">
                <a:solidFill>
                  <a:schemeClr val="accent1">
                    <a:lumMod val="75000"/>
                  </a:schemeClr>
                </a:solidFill>
                <a:latin typeface="Times New Roman" panose="02020603050405020304" pitchFamily="18" charset="0"/>
              </a:rPr>
              <a:t>This system can also be developed on mobile application so that it can be access remotely. </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781601" y="258121"/>
            <a:ext cx="7258782" cy="830997"/>
          </a:xfrm>
          <a:prstGeom prst="rect">
            <a:avLst/>
          </a:prstGeom>
          <a:noFill/>
        </p:spPr>
        <p:txBody>
          <a:bodyPr wrap="square" rtlCol="0" anchor="ctr">
            <a:spAutoFit/>
          </a:bodyPr>
          <a:lstStyle/>
          <a:p>
            <a:pPr algn="ctr"/>
            <a:r>
              <a:rPr lang="en-GB" altLang="ko-KR" sz="4800" b="1" dirty="0">
                <a:solidFill>
                  <a:schemeClr val="accent1">
                    <a:lumMod val="75000"/>
                  </a:schemeClr>
                </a:solidFill>
                <a:latin typeface="+mj-lt"/>
                <a:cs typeface="Arial" pitchFamily="34" charset="0"/>
              </a:rPr>
              <a:t>          Conclusion</a:t>
            </a:r>
            <a:endParaRPr lang="ko-KR" altLang="en-US" sz="4800" b="1" dirty="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222105" y="414215"/>
            <a:ext cx="7159330" cy="923330"/>
          </a:xfrm>
          <a:prstGeom prst="rect">
            <a:avLst/>
          </a:prstGeom>
          <a:noFill/>
        </p:spPr>
        <p:txBody>
          <a:bodyPr wrap="square" rtlCol="0" anchor="ctr">
            <a:spAutoFit/>
          </a:bodyPr>
          <a:lstStyle/>
          <a:p>
            <a:pPr algn="ctr"/>
            <a:r>
              <a:rPr lang="en-GB" altLang="ko-KR" sz="5400" b="1" dirty="0">
                <a:solidFill>
                  <a:schemeClr val="accent1">
                    <a:lumMod val="75000"/>
                  </a:schemeClr>
                </a:solidFill>
                <a:latin typeface="+mj-lt"/>
                <a:cs typeface="Arial" pitchFamily="34" charset="0"/>
              </a:rPr>
              <a:t>          Introduction</a:t>
            </a:r>
            <a:endParaRPr lang="ko-KR" altLang="en-US" sz="5400" b="1" dirty="0">
              <a:solidFill>
                <a:schemeClr val="accent1">
                  <a:lumMod val="75000"/>
                </a:schemeClr>
              </a:solidFill>
              <a:latin typeface="+mj-lt"/>
              <a:cs typeface="Arial" pitchFamily="34" charset="0"/>
            </a:endParaRPr>
          </a:p>
        </p:txBody>
      </p:sp>
      <p:sp>
        <p:nvSpPr>
          <p:cNvPr id="3" name="Rectangle 2"/>
          <p:cNvSpPr/>
          <p:nvPr/>
        </p:nvSpPr>
        <p:spPr>
          <a:xfrm>
            <a:off x="1330960" y="1617680"/>
            <a:ext cx="10175966" cy="2677656"/>
          </a:xfrm>
          <a:prstGeom prst="rect">
            <a:avLst/>
          </a:prstGeom>
        </p:spPr>
        <p:txBody>
          <a:bodyPr wrap="square">
            <a:spAutoFit/>
          </a:bodyPr>
          <a:lstStyle/>
          <a:p>
            <a:pPr algn="just"/>
            <a:r>
              <a:rPr lang="en-US" sz="2800" b="0" i="0" u="none" strike="noStrike" baseline="0" dirty="0">
                <a:solidFill>
                  <a:schemeClr val="accent1">
                    <a:lumMod val="75000"/>
                  </a:schemeClr>
                </a:solidFill>
                <a:latin typeface="Times New Roman" panose="02020603050405020304" pitchFamily="18" charset="0"/>
              </a:rPr>
              <a:t>This Dairy Express project will basically be an easy-to-use web application that will allow customers to easily purchase and order products for delivery. It is basically for providing a platform for registering users, categories, products, managing stocks and orders and an end-to-end system from order-to – delivery-to – payment services. </a:t>
            </a:r>
            <a:endParaRPr lang="en-US" sz="2800" b="1" dirty="0">
              <a:solidFill>
                <a:schemeClr val="accent1">
                  <a:lumMod val="75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1654629" y="1120676"/>
            <a:ext cx="9371875" cy="2677656"/>
          </a:xfrm>
          <a:prstGeom prst="rect">
            <a:avLst/>
          </a:prstGeom>
          <a:noFill/>
        </p:spPr>
        <p:txBody>
          <a:bodyPr wrap="square" rtlCol="0">
            <a:spAutoFit/>
          </a:bodyPr>
          <a:lstStyle/>
          <a:p>
            <a:pPr algn="just"/>
            <a:r>
              <a:rPr lang="en-US" sz="2400" b="1" dirty="0">
                <a:solidFill>
                  <a:schemeClr val="accent1">
                    <a:lumMod val="75000"/>
                  </a:schemeClr>
                </a:solidFill>
              </a:rPr>
              <a:t>For future enhancement we will provide one interface for a person who wants to sell their milk product on our website, So that they can also sell their products without any Hussle.</a:t>
            </a:r>
          </a:p>
          <a:p>
            <a:pPr algn="just"/>
            <a:endParaRPr lang="en-US" sz="2400" b="1" dirty="0">
              <a:solidFill>
                <a:schemeClr val="accent1">
                  <a:lumMod val="75000"/>
                </a:schemeClr>
              </a:solidFill>
            </a:endParaRPr>
          </a:p>
          <a:p>
            <a:pPr algn="just"/>
            <a:r>
              <a:rPr lang="en-US" sz="2400" b="1" dirty="0">
                <a:solidFill>
                  <a:schemeClr val="accent1">
                    <a:lumMod val="75000"/>
                  </a:schemeClr>
                </a:solidFill>
              </a:rPr>
              <a:t>The software is flexible enough to be modified and implemented as per future requirements.</a:t>
            </a:r>
          </a:p>
          <a:p>
            <a:pPr algn="just"/>
            <a:endParaRPr lang="en-US" sz="2400" b="1" dirty="0">
              <a:solidFill>
                <a:schemeClr val="accent1">
                  <a:lumMod val="75000"/>
                </a:schemeClr>
              </a:solidFill>
            </a:endParaRPr>
          </a:p>
        </p:txBody>
      </p:sp>
      <p:sp>
        <p:nvSpPr>
          <p:cNvPr id="21" name="TextBox 20">
            <a:extLst>
              <a:ext uri="{FF2B5EF4-FFF2-40B4-BE49-F238E27FC236}">
                <a16:creationId xmlns:a16="http://schemas.microsoft.com/office/drawing/2014/main" id="{5CF5BDA4-10C7-46A6-AC30-523A3FC438AC}"/>
              </a:ext>
            </a:extLst>
          </p:cNvPr>
          <p:cNvSpPr txBox="1"/>
          <p:nvPr/>
        </p:nvSpPr>
        <p:spPr>
          <a:xfrm>
            <a:off x="660400" y="200063"/>
            <a:ext cx="8921932" cy="830997"/>
          </a:xfrm>
          <a:prstGeom prst="rect">
            <a:avLst/>
          </a:prstGeom>
          <a:noFill/>
        </p:spPr>
        <p:txBody>
          <a:bodyPr wrap="square" rtlCol="0" anchor="ctr">
            <a:spAutoFit/>
          </a:bodyPr>
          <a:lstStyle/>
          <a:p>
            <a:r>
              <a:rPr lang="en-GB" altLang="ko-KR" sz="4800" b="1" dirty="0">
                <a:solidFill>
                  <a:schemeClr val="accent1">
                    <a:lumMod val="75000"/>
                  </a:schemeClr>
                </a:solidFill>
                <a:latin typeface="+mj-lt"/>
                <a:cs typeface="Arial" pitchFamily="34" charset="0"/>
              </a:rPr>
              <a:t>          Future Enhancement</a:t>
            </a:r>
            <a:endParaRPr lang="ko-KR" altLang="en-US" sz="4800" b="1" dirty="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1640113" y="1394826"/>
            <a:ext cx="9492343" cy="2308324"/>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sz="2400" u="sng" dirty="0">
                <a:solidFill>
                  <a:schemeClr val="accent1">
                    <a:lumMod val="75000"/>
                  </a:schemeClr>
                </a:solidFill>
                <a:latin typeface="Times New Roman"/>
                <a:ea typeface="Times New Roman"/>
                <a:hlinkClick r:id="rId3">
                  <a:extLst>
                    <a:ext uri="{A12FA001-AC4F-418D-AE19-62706E023703}">
                      <ahyp:hlinkClr xmlns:ahyp="http://schemas.microsoft.com/office/drawing/2018/hyperlinkcolor" val="tx"/>
                    </a:ext>
                  </a:extLst>
                </a:hlinkClick>
              </a:rPr>
              <a:t>http://www.ijcstjournal.org/volume-7/issue-1/IJCST-V7I1P4.pdf</a:t>
            </a:r>
            <a:endParaRPr lang="en-US" sz="2400"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sz="2400" u="sng" dirty="0">
                <a:solidFill>
                  <a:schemeClr val="accent1">
                    <a:lumMod val="75000"/>
                  </a:schemeClr>
                </a:solidFill>
                <a:latin typeface="Times New Roman"/>
                <a:ea typeface="Times New Roman"/>
                <a:hlinkClick r:id="rId4">
                  <a:extLst>
                    <a:ext uri="{A12FA001-AC4F-418D-AE19-62706E023703}">
                      <ahyp:hlinkClr xmlns:ahyp="http://schemas.microsoft.com/office/drawing/2018/hyperlinkcolor" val="tx"/>
                    </a:ext>
                  </a:extLst>
                </a:hlinkClick>
              </a:rPr>
              <a:t>https://bootstrapmade.com/mentor-free-education-bootstrap-theme/</a:t>
            </a:r>
            <a:endParaRPr lang="en-US" sz="2400"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sz="2400" u="sng" dirty="0">
                <a:solidFill>
                  <a:schemeClr val="accent1">
                    <a:lumMod val="75000"/>
                  </a:schemeClr>
                </a:solidFill>
                <a:latin typeface="Times New Roman"/>
                <a:ea typeface="Times New Roman"/>
                <a:hlinkClick r:id="rId5">
                  <a:extLst>
                    <a:ext uri="{A12FA001-AC4F-418D-AE19-62706E023703}">
                      <ahyp:hlinkClr xmlns:ahyp="http://schemas.microsoft.com/office/drawing/2018/hyperlinkcolor" val="tx"/>
                    </a:ext>
                  </a:extLst>
                </a:hlinkClick>
              </a:rPr>
              <a:t>https://www.javatpoint.com/java-mail-api-tutorial</a:t>
            </a:r>
            <a:endParaRPr lang="en-US" sz="2400" u="sng"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sz="2400" dirty="0">
                <a:solidFill>
                  <a:schemeClr val="accent1">
                    <a:lumMod val="75000"/>
                  </a:schemeClr>
                </a:solidFill>
                <a:latin typeface="Times New Roman"/>
                <a:ea typeface="Times New Roman"/>
                <a:hlinkClick r:id="rId6">
                  <a:extLst>
                    <a:ext uri="{A12FA001-AC4F-418D-AE19-62706E023703}">
                      <ahyp:hlinkClr xmlns:ahyp="http://schemas.microsoft.com/office/drawing/2018/hyperlinkcolor" val="tx"/>
                    </a:ext>
                  </a:extLst>
                </a:hlinkClick>
              </a:rPr>
              <a:t>https://www.w3schools.com/</a:t>
            </a:r>
            <a:endParaRPr lang="en-US" sz="2400"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r>
              <a:rPr lang="en-US" sz="2400" dirty="0">
                <a:solidFill>
                  <a:schemeClr val="accent1">
                    <a:lumMod val="75000"/>
                  </a:schemeClr>
                </a:solidFill>
                <a:latin typeface="Times New Roman"/>
                <a:ea typeface="Times New Roman"/>
                <a:hlinkClick r:id="rId7">
                  <a:extLst>
                    <a:ext uri="{A12FA001-AC4F-418D-AE19-62706E023703}">
                      <ahyp:hlinkClr xmlns:ahyp="http://schemas.microsoft.com/office/drawing/2018/hyperlinkcolor" val="tx"/>
                    </a:ext>
                  </a:extLst>
                </a:hlinkClick>
              </a:rPr>
              <a:t>https://javaee.github.io/javaee-spec/javadocs/</a:t>
            </a:r>
            <a:endParaRPr lang="en-US" sz="2400" dirty="0">
              <a:solidFill>
                <a:schemeClr val="accent1">
                  <a:lumMod val="75000"/>
                </a:schemeClr>
              </a:solidFill>
              <a:latin typeface="Times New Roman"/>
              <a:ea typeface="Times New Roman"/>
            </a:endParaRPr>
          </a:p>
          <a:p>
            <a:pPr marL="342900" lvl="0" indent="-342900" algn="just">
              <a:spcBef>
                <a:spcPts val="35"/>
              </a:spcBef>
              <a:spcAft>
                <a:spcPts val="0"/>
              </a:spcAft>
              <a:buFont typeface="Symbol"/>
              <a:buBlip>
                <a:blip r:embed="rId2"/>
              </a:buBlip>
            </a:pPr>
            <a:endParaRPr lang="en-US" sz="2400" dirty="0">
              <a:solidFill>
                <a:schemeClr val="accent1">
                  <a:lumMod val="75000"/>
                </a:schemeClr>
              </a:solidFill>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213396" y="185549"/>
            <a:ext cx="7159330" cy="830997"/>
          </a:xfrm>
          <a:prstGeom prst="rect">
            <a:avLst/>
          </a:prstGeom>
          <a:noFill/>
        </p:spPr>
        <p:txBody>
          <a:bodyPr wrap="square" rtlCol="0" anchor="ctr">
            <a:spAutoFit/>
          </a:bodyPr>
          <a:lstStyle/>
          <a:p>
            <a:r>
              <a:rPr lang="en-GB" altLang="ko-KR" sz="4800" b="1" dirty="0">
                <a:solidFill>
                  <a:schemeClr val="accent1">
                    <a:lumMod val="75000"/>
                  </a:schemeClr>
                </a:solidFill>
                <a:latin typeface="+mj-lt"/>
                <a:cs typeface="Arial" pitchFamily="34" charset="0"/>
              </a:rPr>
              <a:t>          References</a:t>
            </a:r>
            <a:endParaRPr lang="ko-KR" altLang="en-US" sz="4800" b="1" dirty="0">
              <a:solidFill>
                <a:schemeClr val="accent1">
                  <a:lumMod val="75000"/>
                </a:schemeClr>
              </a:solidFill>
              <a:latin typeface="+mj-lt"/>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A9243-91CB-437D-9D82-6D402B13F59A}"/>
              </a:ext>
            </a:extLst>
          </p:cNvPr>
          <p:cNvSpPr txBox="1"/>
          <p:nvPr/>
        </p:nvSpPr>
        <p:spPr>
          <a:xfrm>
            <a:off x="148" y="3598170"/>
            <a:ext cx="12191852" cy="379656"/>
          </a:xfrm>
          <a:prstGeom prst="rect">
            <a:avLst/>
          </a:prstGeom>
          <a:noFill/>
        </p:spPr>
        <p:txBody>
          <a:bodyPr wrap="square" rtlCol="0" anchor="ctr">
            <a:spAutoFit/>
          </a:bodyPr>
          <a:lstStyle/>
          <a:p>
            <a:pPr algn="ctr"/>
            <a:endParaRPr lang="ko-KR" altLang="en-US" sz="1867" dirty="0">
              <a:solidFill>
                <a:schemeClr val="accent1">
                  <a:lumMod val="75000"/>
                </a:schemeClr>
              </a:solidFill>
              <a:cs typeface="Arial" pitchFamily="34" charset="0"/>
            </a:endParaRPr>
          </a:p>
        </p:txBody>
      </p:sp>
      <p:sp>
        <p:nvSpPr>
          <p:cNvPr id="7" name="Rectangle 6">
            <a:extLst>
              <a:ext uri="{FF2B5EF4-FFF2-40B4-BE49-F238E27FC236}">
                <a16:creationId xmlns:a16="http://schemas.microsoft.com/office/drawing/2014/main" id="{BC088422-9D73-8D4E-ABF8-99929281D9BA}"/>
              </a:ext>
            </a:extLst>
          </p:cNvPr>
          <p:cNvSpPr/>
          <p:nvPr/>
        </p:nvSpPr>
        <p:spPr>
          <a:xfrm>
            <a:off x="2975429" y="1233714"/>
            <a:ext cx="5718628" cy="29173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8800" dirty="0">
                <a:solidFill>
                  <a:schemeClr val="accent1">
                    <a:lumMod val="75000"/>
                  </a:schemeClr>
                </a:solidFill>
                <a:cs typeface="Arial" pitchFamily="34" charset="0"/>
              </a:rPr>
              <a:t>THANK YOU</a:t>
            </a:r>
            <a:endParaRPr lang="ko-KR" altLang="en-US" sz="88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solidFill>
                  <a:schemeClr val="accent1">
                    <a:lumMod val="75000"/>
                  </a:schemeClr>
                </a:solidFill>
                <a:latin typeface="+mj-lt"/>
                <a:cs typeface="Arial" pitchFamily="34" charset="0"/>
              </a:rPr>
              <a:t>          Technology Used:</a:t>
            </a:r>
            <a:endParaRPr lang="ko-KR" altLang="en-US" sz="5400" b="1" dirty="0">
              <a:solidFill>
                <a:schemeClr val="accent1">
                  <a:lumMod val="75000"/>
                </a:schemeClr>
              </a:solidFill>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3240742" y="1482658"/>
            <a:ext cx="8762999" cy="1569660"/>
          </a:xfrm>
          <a:prstGeom prst="rect">
            <a:avLst/>
          </a:prstGeom>
        </p:spPr>
        <p:txBody>
          <a:bodyPr wrap="square" anchor="ctr">
            <a:spAutoFit/>
          </a:bodyPr>
          <a:lstStyle/>
          <a:p>
            <a:pPr algn="just"/>
            <a:r>
              <a:rPr lang="en-US" sz="3200" dirty="0">
                <a:solidFill>
                  <a:schemeClr val="accent1">
                    <a:lumMod val="75000"/>
                  </a:schemeClr>
                </a:solidFill>
                <a:latin typeface="+mj-lt"/>
              </a:rPr>
              <a:t>F</a:t>
            </a:r>
            <a:r>
              <a:rPr lang="en-US" sz="3200" b="0" i="0" u="none" strike="noStrike" baseline="0" dirty="0">
                <a:solidFill>
                  <a:schemeClr val="accent1">
                    <a:lumMod val="75000"/>
                  </a:schemeClr>
                </a:solidFill>
                <a:latin typeface="+mj-lt"/>
              </a:rPr>
              <a:t>ront-</a:t>
            </a:r>
            <a:r>
              <a:rPr lang="en-US" sz="3200" dirty="0">
                <a:solidFill>
                  <a:schemeClr val="accent1">
                    <a:lumMod val="75000"/>
                  </a:schemeClr>
                </a:solidFill>
                <a:latin typeface="+mj-lt"/>
              </a:rPr>
              <a:t>E</a:t>
            </a:r>
            <a:r>
              <a:rPr lang="en-US" sz="3200" b="0" i="0" u="none" strike="noStrike" baseline="0" dirty="0">
                <a:solidFill>
                  <a:schemeClr val="accent1">
                    <a:lumMod val="75000"/>
                  </a:schemeClr>
                </a:solidFill>
                <a:latin typeface="+mj-lt"/>
              </a:rPr>
              <a:t>nd  </a:t>
            </a:r>
            <a:r>
              <a:rPr lang="en-US" sz="3200" dirty="0">
                <a:solidFill>
                  <a:schemeClr val="accent1">
                    <a:lumMod val="75000"/>
                  </a:schemeClr>
                </a:solidFill>
                <a:latin typeface="+mj-lt"/>
              </a:rPr>
              <a:t>:  </a:t>
            </a:r>
            <a:r>
              <a:rPr lang="en-US" sz="3200" b="0" i="0" u="none" strike="noStrike" baseline="0" dirty="0">
                <a:solidFill>
                  <a:schemeClr val="accent1">
                    <a:lumMod val="75000"/>
                  </a:schemeClr>
                </a:solidFill>
                <a:latin typeface="+mj-lt"/>
              </a:rPr>
              <a:t>REACT </a:t>
            </a:r>
          </a:p>
          <a:p>
            <a:pPr algn="just"/>
            <a:r>
              <a:rPr lang="en-US" sz="3200" dirty="0">
                <a:solidFill>
                  <a:schemeClr val="accent1">
                    <a:lumMod val="75000"/>
                  </a:schemeClr>
                </a:solidFill>
                <a:latin typeface="+mj-lt"/>
              </a:rPr>
              <a:t>B</a:t>
            </a:r>
            <a:r>
              <a:rPr lang="en-US" sz="3200" b="0" i="0" u="none" strike="noStrike" baseline="0" dirty="0">
                <a:solidFill>
                  <a:schemeClr val="accent1">
                    <a:lumMod val="75000"/>
                  </a:schemeClr>
                </a:solidFill>
                <a:latin typeface="+mj-lt"/>
              </a:rPr>
              <a:t>ack-End   : Spring Boot i.e. J2EE</a:t>
            </a:r>
          </a:p>
          <a:p>
            <a:pPr algn="just"/>
            <a:r>
              <a:rPr lang="en-US" sz="3200" dirty="0">
                <a:solidFill>
                  <a:schemeClr val="accent1">
                    <a:lumMod val="75000"/>
                  </a:schemeClr>
                </a:solidFill>
                <a:latin typeface="+mj-lt"/>
              </a:rPr>
              <a:t>D</a:t>
            </a:r>
            <a:r>
              <a:rPr lang="en-US" sz="3200" b="0" i="0" u="none" strike="noStrike" baseline="0" dirty="0">
                <a:solidFill>
                  <a:schemeClr val="accent1">
                    <a:lumMod val="75000"/>
                  </a:schemeClr>
                </a:solidFill>
                <a:latin typeface="+mj-lt"/>
              </a:rPr>
              <a:t>atabase   : MySQL  </a:t>
            </a:r>
          </a:p>
        </p:txBody>
      </p:sp>
    </p:spTree>
    <p:extLst>
      <p:ext uri="{BB962C8B-B14F-4D97-AF65-F5344CB8AC3E}">
        <p14:creationId xmlns:p14="http://schemas.microsoft.com/office/powerpoint/2010/main" val="394319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366" y="2358908"/>
            <a:ext cx="7550331" cy="1015663"/>
          </a:xfrm>
          <a:prstGeom prst="rect">
            <a:avLst/>
          </a:prstGeom>
        </p:spPr>
        <p:txBody>
          <a:bodyPr wrap="square">
            <a:spAutoFit/>
          </a:bodyPr>
          <a:lstStyle/>
          <a:p>
            <a:pPr algn="r"/>
            <a:r>
              <a:rPr lang="en-GB" sz="6000" dirty="0">
                <a:solidFill>
                  <a:schemeClr val="accent1">
                    <a:lumMod val="75000"/>
                  </a:schemeClr>
                </a:solidFill>
              </a:rPr>
              <a:t>UML Diagrams</a:t>
            </a:r>
            <a:endParaRPr lang="en-US" sz="6000" dirty="0">
              <a:solidFill>
                <a:schemeClr val="accent1">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3585213" y="0"/>
            <a:ext cx="3901437" cy="523220"/>
          </a:xfrm>
          <a:prstGeom prst="rect">
            <a:avLst/>
          </a:prstGeom>
          <a:noFill/>
        </p:spPr>
        <p:txBody>
          <a:bodyPr wrap="square" rtlCol="0" anchor="ctr">
            <a:spAutoFit/>
          </a:bodyPr>
          <a:lstStyle/>
          <a:p>
            <a:pPr algn="ctr"/>
            <a:r>
              <a:rPr lang="en-GB" altLang="ko-KR" sz="2800" b="1" dirty="0">
                <a:solidFill>
                  <a:srgbClr val="FF0000"/>
                </a:solidFill>
                <a:latin typeface="+mj-lt"/>
                <a:cs typeface="Arial" pitchFamily="34" charset="0"/>
              </a:rPr>
              <a:t>        </a:t>
            </a:r>
            <a:r>
              <a:rPr lang="en-GB" altLang="ko-KR" sz="2800" b="1" dirty="0">
                <a:solidFill>
                  <a:srgbClr val="C00000"/>
                </a:solidFill>
                <a:latin typeface="+mj-lt"/>
                <a:cs typeface="Arial" pitchFamily="34" charset="0"/>
              </a:rPr>
              <a:t>E-R Diagram</a:t>
            </a:r>
            <a:endParaRPr lang="ko-KR" altLang="en-US" sz="2800" b="1" dirty="0">
              <a:solidFill>
                <a:srgbClr val="C00000"/>
              </a:solidFill>
              <a:latin typeface="+mj-lt"/>
              <a:cs typeface="Arial" pitchFamily="34" charset="0"/>
            </a:endParaRPr>
          </a:p>
        </p:txBody>
      </p:sp>
      <p:pic>
        <p:nvPicPr>
          <p:cNvPr id="3" name="Picture 2">
            <a:extLst>
              <a:ext uri="{FF2B5EF4-FFF2-40B4-BE49-F238E27FC236}">
                <a16:creationId xmlns:a16="http://schemas.microsoft.com/office/drawing/2014/main" id="{431D376F-DE84-5C6B-9CA1-4550F814B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29" y="523220"/>
            <a:ext cx="10502153" cy="63347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002" y="48090"/>
            <a:ext cx="6445996" cy="523220"/>
          </a:xfrm>
          <a:prstGeom prst="rect">
            <a:avLst/>
          </a:prstGeom>
        </p:spPr>
        <p:txBody>
          <a:bodyPr wrap="square">
            <a:spAutoFit/>
          </a:bodyPr>
          <a:lstStyle/>
          <a:p>
            <a:pPr algn="r"/>
            <a:r>
              <a:rPr lang="en-GB" sz="2800" b="1" dirty="0">
                <a:solidFill>
                  <a:srgbClr val="C00000"/>
                </a:solidFill>
              </a:rPr>
              <a:t>E-R Diagram(MySQL Auto generate)</a:t>
            </a:r>
            <a:endParaRPr lang="en-US" sz="2800" b="1" dirty="0">
              <a:solidFill>
                <a:srgbClr val="C00000"/>
              </a:solidFill>
            </a:endParaRPr>
          </a:p>
        </p:txBody>
      </p:sp>
      <p:pic>
        <p:nvPicPr>
          <p:cNvPr id="5" name="Picture 4">
            <a:extLst>
              <a:ext uri="{FF2B5EF4-FFF2-40B4-BE49-F238E27FC236}">
                <a16:creationId xmlns:a16="http://schemas.microsoft.com/office/drawing/2014/main" id="{3FD10332-4CC8-4227-82DC-236178A7C16F}"/>
              </a:ext>
            </a:extLst>
          </p:cNvPr>
          <p:cNvPicPr>
            <a:picLocks noChangeAspect="1"/>
          </p:cNvPicPr>
          <p:nvPr/>
        </p:nvPicPr>
        <p:blipFill>
          <a:blip r:embed="rId2"/>
          <a:stretch>
            <a:fillRect/>
          </a:stretch>
        </p:blipFill>
        <p:spPr>
          <a:xfrm>
            <a:off x="1060450" y="571310"/>
            <a:ext cx="10566400" cy="6238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2552" y="0"/>
            <a:ext cx="2880298" cy="461665"/>
          </a:xfrm>
          <a:prstGeom prst="rect">
            <a:avLst/>
          </a:prstGeom>
          <a:noFill/>
        </p:spPr>
        <p:txBody>
          <a:bodyPr wrap="square" rtlCol="0">
            <a:spAutoFit/>
          </a:bodyPr>
          <a:lstStyle/>
          <a:p>
            <a:r>
              <a:rPr lang="en-GB" sz="2400" b="1" dirty="0">
                <a:solidFill>
                  <a:srgbClr val="FF0000"/>
                </a:solidFill>
              </a:rPr>
              <a:t>Activity Diagram</a:t>
            </a:r>
            <a:endParaRPr lang="en-US" sz="2400" b="1" dirty="0">
              <a:solidFill>
                <a:srgbClr val="FF0000"/>
              </a:solidFill>
            </a:endParaRPr>
          </a:p>
        </p:txBody>
      </p:sp>
      <p:pic>
        <p:nvPicPr>
          <p:cNvPr id="4" name="Picture 3">
            <a:extLst>
              <a:ext uri="{FF2B5EF4-FFF2-40B4-BE49-F238E27FC236}">
                <a16:creationId xmlns:a16="http://schemas.microsoft.com/office/drawing/2014/main" id="{9F5A2A3E-D455-8D98-9D11-57C02278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69" y="468119"/>
            <a:ext cx="7036811" cy="63898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7070" y="0"/>
            <a:ext cx="3237859" cy="461665"/>
          </a:xfrm>
          <a:prstGeom prst="rect">
            <a:avLst/>
          </a:prstGeom>
          <a:noFill/>
        </p:spPr>
        <p:txBody>
          <a:bodyPr wrap="square" rtlCol="0">
            <a:spAutoFit/>
          </a:bodyPr>
          <a:lstStyle/>
          <a:p>
            <a:r>
              <a:rPr lang="en-GB" sz="2400" b="1" dirty="0">
                <a:solidFill>
                  <a:srgbClr val="FF0000"/>
                </a:solidFill>
              </a:rPr>
              <a:t>Use Case Diagram</a:t>
            </a:r>
            <a:endParaRPr lang="en-US" sz="2400" b="1" dirty="0">
              <a:solidFill>
                <a:srgbClr val="FF0000"/>
              </a:solidFill>
            </a:endParaRPr>
          </a:p>
        </p:txBody>
      </p:sp>
      <p:pic>
        <p:nvPicPr>
          <p:cNvPr id="3" name="Picture 2">
            <a:extLst>
              <a:ext uri="{FF2B5EF4-FFF2-40B4-BE49-F238E27FC236}">
                <a16:creationId xmlns:a16="http://schemas.microsoft.com/office/drawing/2014/main" id="{F804359E-E726-9501-7A64-CA843DEF2E54}"/>
              </a:ext>
            </a:extLst>
          </p:cNvPr>
          <p:cNvPicPr>
            <a:picLocks noChangeAspect="1"/>
          </p:cNvPicPr>
          <p:nvPr/>
        </p:nvPicPr>
        <p:blipFill>
          <a:blip r:embed="rId2"/>
          <a:stretch>
            <a:fillRect/>
          </a:stretch>
        </p:blipFill>
        <p:spPr>
          <a:xfrm>
            <a:off x="3254087" y="461665"/>
            <a:ext cx="5683825" cy="6396335"/>
          </a:xfrm>
          <a:prstGeom prst="rect">
            <a:avLst/>
          </a:prstGeom>
        </p:spPr>
      </p:pic>
    </p:spTree>
  </p:cSld>
  <p:clrMapOvr>
    <a:masterClrMapping/>
  </p:clrMapOvr>
</p:sld>
</file>

<file path=ppt/theme/theme1.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3571</TotalTime>
  <Words>586</Words>
  <Application>Microsoft Office PowerPoint</Application>
  <PresentationFormat>Widescreen</PresentationFormat>
  <Paragraphs>88</Paragraphs>
  <Slides>32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Calibri Light</vt:lpstr>
      <vt:lpstr>Symbol</vt:lpstr>
      <vt:lpstr>Times New Roman</vt:lpstr>
      <vt:lpstr>Wingdings 2</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Mahi</cp:lastModifiedBy>
  <cp:revision>198</cp:revision>
  <dcterms:created xsi:type="dcterms:W3CDTF">2020-01-20T05:08:25Z</dcterms:created>
  <dcterms:modified xsi:type="dcterms:W3CDTF">2023-03-11T04:28:15Z</dcterms:modified>
</cp:coreProperties>
</file>